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4" r:id="rId1"/>
    <p:sldMasterId id="2147483761" r:id="rId2"/>
  </p:sldMasterIdLst>
  <p:notesMasterIdLst>
    <p:notesMasterId r:id="rId19"/>
  </p:notesMasterIdLst>
  <p:handoutMasterIdLst>
    <p:handoutMasterId r:id="rId20"/>
  </p:handoutMasterIdLst>
  <p:sldIdLst>
    <p:sldId id="815" r:id="rId3"/>
    <p:sldId id="1012" r:id="rId4"/>
    <p:sldId id="1007" r:id="rId5"/>
    <p:sldId id="1010" r:id="rId6"/>
    <p:sldId id="1014" r:id="rId7"/>
    <p:sldId id="931" r:id="rId8"/>
    <p:sldId id="1008" r:id="rId9"/>
    <p:sldId id="932" r:id="rId10"/>
    <p:sldId id="1009" r:id="rId11"/>
    <p:sldId id="928" r:id="rId12"/>
    <p:sldId id="909" r:id="rId13"/>
    <p:sldId id="933" r:id="rId14"/>
    <p:sldId id="1015" r:id="rId15"/>
    <p:sldId id="1016" r:id="rId16"/>
    <p:sldId id="935" r:id="rId17"/>
    <p:sldId id="890" r:id="rId18"/>
  </p:sldIdLst>
  <p:sldSz cx="12192000" cy="6858000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23"/>
    <a:srgbClr val="5F5F5F"/>
    <a:srgbClr val="333333"/>
    <a:srgbClr val="FABA7B"/>
    <a:srgbClr val="F17106"/>
    <a:srgbClr val="F68C23"/>
    <a:srgbClr val="808080"/>
    <a:srgbClr val="A2A4A5"/>
    <a:srgbClr val="FFFFFF"/>
    <a:srgbClr val="454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13" autoAdjust="0"/>
    <p:restoredTop sz="84400" autoAdjust="0"/>
  </p:normalViewPr>
  <p:slideViewPr>
    <p:cSldViewPr>
      <p:cViewPr varScale="1">
        <p:scale>
          <a:sx n="70" d="100"/>
          <a:sy n="70" d="100"/>
        </p:scale>
        <p:origin x="686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6" d="100"/>
          <a:sy n="116" d="100"/>
        </p:scale>
        <p:origin x="5124" y="12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6189" cy="496649"/>
          </a:xfrm>
          <a:prstGeom prst="rect">
            <a:avLst/>
          </a:prstGeom>
        </p:spPr>
        <p:txBody>
          <a:bodyPr vert="horz" lIns="91416" tIns="45708" rIns="91416" bIns="45708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901" y="1"/>
            <a:ext cx="2946189" cy="496649"/>
          </a:xfrm>
          <a:prstGeom prst="rect">
            <a:avLst/>
          </a:prstGeom>
        </p:spPr>
        <p:txBody>
          <a:bodyPr vert="horz" lIns="91416" tIns="45708" rIns="91416" bIns="45708" rtlCol="0"/>
          <a:lstStyle>
            <a:lvl1pPr algn="r">
              <a:defRPr sz="1200"/>
            </a:lvl1pPr>
          </a:lstStyle>
          <a:p>
            <a:pPr>
              <a:defRPr/>
            </a:pPr>
            <a:fld id="{7D8368F6-D091-4E42-B9E3-84658F20AF69}" type="datetimeFigureOut">
              <a:rPr lang="pl-PL"/>
              <a:pPr>
                <a:defRPr/>
              </a:pPr>
              <a:t>2018-08-27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3" y="9428403"/>
            <a:ext cx="2946189" cy="496649"/>
          </a:xfrm>
          <a:prstGeom prst="rect">
            <a:avLst/>
          </a:prstGeom>
        </p:spPr>
        <p:txBody>
          <a:bodyPr vert="horz" lIns="91416" tIns="45708" rIns="91416" bIns="4570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901" y="9428403"/>
            <a:ext cx="2946189" cy="496649"/>
          </a:xfrm>
          <a:prstGeom prst="rect">
            <a:avLst/>
          </a:prstGeom>
        </p:spPr>
        <p:txBody>
          <a:bodyPr vert="horz" lIns="91416" tIns="45708" rIns="91416" bIns="45708" rtlCol="0" anchor="b"/>
          <a:lstStyle>
            <a:lvl1pPr algn="r">
              <a:defRPr sz="1200"/>
            </a:lvl1pPr>
          </a:lstStyle>
          <a:p>
            <a:pPr>
              <a:defRPr/>
            </a:pPr>
            <a:fld id="{469FEDB6-D2ED-434C-8341-74CD7DAA245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1056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6189" cy="496649"/>
          </a:xfrm>
          <a:prstGeom prst="rect">
            <a:avLst/>
          </a:prstGeom>
        </p:spPr>
        <p:txBody>
          <a:bodyPr vert="horz" lIns="91416" tIns="45708" rIns="91416" bIns="45708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901" y="1"/>
            <a:ext cx="2946189" cy="496649"/>
          </a:xfrm>
          <a:prstGeom prst="rect">
            <a:avLst/>
          </a:prstGeom>
        </p:spPr>
        <p:txBody>
          <a:bodyPr vert="horz" lIns="91416" tIns="45708" rIns="91416" bIns="45708" rtlCol="0"/>
          <a:lstStyle>
            <a:lvl1pPr algn="r">
              <a:defRPr sz="1200"/>
            </a:lvl1pPr>
          </a:lstStyle>
          <a:p>
            <a:fld id="{0231170D-419B-4EE0-A631-836E0E5A63AA}" type="datetimeFigureOut">
              <a:rPr lang="pl-PL" smtClean="0"/>
              <a:pPr/>
              <a:t>2018-08-27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2950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6" tIns="45708" rIns="91416" bIns="4570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790"/>
            <a:ext cx="5438140" cy="4466670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3" y="9428403"/>
            <a:ext cx="2946189" cy="496649"/>
          </a:xfrm>
          <a:prstGeom prst="rect">
            <a:avLst/>
          </a:prstGeom>
        </p:spPr>
        <p:txBody>
          <a:bodyPr vert="horz" lIns="91416" tIns="45708" rIns="91416" bIns="45708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901" y="9428403"/>
            <a:ext cx="2946189" cy="496649"/>
          </a:xfrm>
          <a:prstGeom prst="rect">
            <a:avLst/>
          </a:prstGeom>
        </p:spPr>
        <p:txBody>
          <a:bodyPr vert="horz" lIns="91416" tIns="45708" rIns="91416" bIns="45708" rtlCol="0" anchor="b"/>
          <a:lstStyle>
            <a:lvl1pPr algn="r">
              <a:defRPr sz="1200"/>
            </a:lvl1pPr>
          </a:lstStyle>
          <a:p>
            <a:fld id="{824085C8-E1A6-4943-A286-31E50FD7E3C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624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2950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711EF6E-4125-409C-BF79-F100C87F8CBE}" type="datetime1">
              <a:rPr lang="en-US" smtClean="0"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Microsoft Corporation. All rights reserved. MICROSOFT MAKES NO WARRANTIES, EXPRESS, IMPLIED OR STATUTORY, AS TO THE INFORMATION IN THIS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B70A6-6008-47FD-9CA9-C2B8B348C4A2}" type="slidenum">
              <a:rPr lang="en-US" smtClean="0"/>
              <a:t>1</a:t>
            </a:fld>
            <a:endParaRPr lang="en-US"/>
          </a:p>
        </p:txBody>
      </p:sp>
      <p:sp>
        <p:nvSpPr>
          <p:cNvPr id="8" name="Header Placeholder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27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085C8-E1A6-4943-A286-31E50FD7E3CF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2671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085C8-E1A6-4943-A286-31E50FD7E3CF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5272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085C8-E1A6-4943-A286-31E50FD7E3CF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4074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085C8-E1A6-4943-A286-31E50FD7E3CF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211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085C8-E1A6-4943-A286-31E50FD7E3CF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660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6.t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bg>
      <p:bgPr>
        <a:solidFill>
          <a:srgbClr val="F8F8F8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-24680" y="1268760"/>
            <a:ext cx="12216680" cy="50405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2005980"/>
            <a:ext cx="9144000" cy="1089075"/>
          </a:xfrm>
        </p:spPr>
        <p:txBody>
          <a:bodyPr anchor="b">
            <a:normAutofit/>
          </a:bodyPr>
          <a:lstStyle>
            <a:lvl1pPr algn="ctr">
              <a:defRPr sz="3200" b="1" cap="all" spc="8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29289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cap="none" spc="80" baseline="0">
                <a:solidFill>
                  <a:srgbClr val="FF5D23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89206-0902-43F0-936A-5E64CC8CDDA7}" type="slidenum">
              <a:rPr lang="pl-PL" smtClean="0"/>
              <a:t>‹#›</a:t>
            </a:fld>
            <a:endParaRPr lang="pl-PL"/>
          </a:p>
        </p:txBody>
      </p:sp>
      <p:pic>
        <p:nvPicPr>
          <p:cNvPr id="13" name="Obraz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3872" y="5100702"/>
            <a:ext cx="2239212" cy="54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44959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foto prawa st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1" r="54735"/>
          <a:stretch/>
        </p:blipFill>
        <p:spPr>
          <a:xfrm>
            <a:off x="6096000" y="-27384"/>
            <a:ext cx="6096000" cy="6885384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5360" y="1268760"/>
            <a:ext cx="5378548" cy="1456809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353">
                <a:solidFill>
                  <a:srgbClr val="FF5D23"/>
                </a:solidFill>
                <a:latin typeface="+mn-lt"/>
                <a:cs typeface="Segoe UI Semibold" panose="020B0702040204020203" pitchFamily="34" charset="0"/>
              </a:defRPr>
            </a:lvl1pPr>
            <a:lvl2pPr marL="0" indent="0">
              <a:buNone/>
              <a:defRPr sz="1471">
                <a:solidFill>
                  <a:srgbClr val="FF5D23"/>
                </a:solidFill>
                <a:latin typeface="+mn-lt"/>
                <a:ea typeface="Segoe UI Black" panose="020B0A02040204020203" pitchFamily="34" charset="0"/>
                <a:cs typeface="Segoe UI Semibold" panose="020B0702040204020203" pitchFamily="34" charset="0"/>
              </a:defRPr>
            </a:lvl2pPr>
            <a:lvl3pPr marL="170424" indent="0">
              <a:buNone/>
              <a:tabLst/>
              <a:defRPr sz="1471">
                <a:solidFill>
                  <a:srgbClr val="FF5D23"/>
                </a:solidFill>
                <a:latin typeface="+mn-lt"/>
                <a:ea typeface="Segoe UI Black" panose="020B0A02040204020203" pitchFamily="34" charset="0"/>
                <a:cs typeface="Segoe UI Semibold" panose="020B0702040204020203" pitchFamily="34" charset="0"/>
              </a:defRPr>
            </a:lvl3pPr>
            <a:lvl4pPr marL="338514" indent="0">
              <a:buNone/>
              <a:defRPr>
                <a:solidFill>
                  <a:srgbClr val="FF5D23"/>
                </a:solidFill>
                <a:latin typeface="+mn-lt"/>
                <a:ea typeface="Segoe UI Black" panose="020B0A02040204020203" pitchFamily="34" charset="0"/>
                <a:cs typeface="Segoe UI Semibold" panose="020B0702040204020203" pitchFamily="34" charset="0"/>
              </a:defRPr>
            </a:lvl4pPr>
            <a:lvl5pPr marL="504269" indent="0">
              <a:buNone/>
              <a:tabLst/>
              <a:defRPr>
                <a:solidFill>
                  <a:srgbClr val="FF5D23"/>
                </a:solidFill>
                <a:latin typeface="+mn-lt"/>
                <a:ea typeface="Segoe UI Black" panose="020B0A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990059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ówek - szare tł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>
              <a:lnSpc>
                <a:spcPct val="90000"/>
              </a:lnSpc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19"/>
          <p:cNvSpPr/>
          <p:nvPr userDrawn="1"/>
        </p:nvSpPr>
        <p:spPr>
          <a:xfrm>
            <a:off x="0" y="1268762"/>
            <a:ext cx="12192000" cy="56267"/>
          </a:xfrm>
          <a:prstGeom prst="rect">
            <a:avLst/>
          </a:prstGeom>
          <a:solidFill>
            <a:srgbClr val="FF5D23"/>
          </a:solidFill>
          <a:ln>
            <a:solidFill>
              <a:srgbClr val="FF5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0" tIns="68570" rIns="68570" bIns="6857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672358" fontAlgn="auto">
              <a:spcBef>
                <a:spcPts val="0"/>
              </a:spcBef>
              <a:spcAft>
                <a:spcPts val="0"/>
              </a:spcAft>
            </a:pPr>
            <a:endParaRPr lang="en-US" sz="9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5360" y="1988840"/>
            <a:ext cx="5368011" cy="1456809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lang="en-US" sz="2353" kern="120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471"/>
            </a:lvl2pPr>
            <a:lvl3pPr marL="170424" indent="0">
              <a:buNone/>
              <a:tabLst/>
              <a:defRPr sz="1471"/>
            </a:lvl3pPr>
            <a:lvl4pPr marL="338514" indent="0">
              <a:buNone/>
              <a:defRPr/>
            </a:lvl4pPr>
            <a:lvl5pPr marL="504269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476853" y="1988840"/>
            <a:ext cx="5368011" cy="1456809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lang="en-US" sz="2353" kern="120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471"/>
            </a:lvl2pPr>
            <a:lvl3pPr marL="170424" indent="0">
              <a:buNone/>
              <a:tabLst/>
              <a:defRPr sz="1471"/>
            </a:lvl3pPr>
            <a:lvl4pPr marL="338514" indent="0">
              <a:buNone/>
              <a:defRPr/>
            </a:lvl4pPr>
            <a:lvl5pPr marL="504269" indent="0">
              <a:buNone/>
              <a:tabLst/>
              <a:defRPr/>
            </a:lvl5pPr>
          </a:lstStyle>
          <a:p>
            <a:pPr marL="0" marR="0" lvl="0" indent="0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rgbClr val="505050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styl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0650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5360" y="2888503"/>
            <a:ext cx="11653523" cy="1506566"/>
          </a:xfrm>
        </p:spPr>
        <p:txBody>
          <a:bodyPr>
            <a:spAutoFit/>
          </a:bodyPr>
          <a:lstStyle>
            <a:lvl1pPr>
              <a:defRPr lang="en-US" sz="2353" kern="1200" cap="all" spc="0" baseline="0" dirty="0">
                <a:solidFill>
                  <a:srgbClr val="FF5D23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0" marR="0" lvl="0" indent="0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5360" y="1988840"/>
            <a:ext cx="11655840" cy="899665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9"/>
          <p:cNvSpPr/>
          <p:nvPr userDrawn="1"/>
        </p:nvSpPr>
        <p:spPr>
          <a:xfrm>
            <a:off x="0" y="1268762"/>
            <a:ext cx="12192000" cy="56267"/>
          </a:xfrm>
          <a:prstGeom prst="rect">
            <a:avLst/>
          </a:prstGeom>
          <a:solidFill>
            <a:srgbClr val="FF5D23"/>
          </a:solidFill>
          <a:ln>
            <a:solidFill>
              <a:srgbClr val="FF5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0" tIns="68570" rIns="68570" bIns="6857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672358" fontAlgn="auto">
              <a:spcBef>
                <a:spcPts val="0"/>
              </a:spcBef>
              <a:spcAft>
                <a:spcPts val="0"/>
              </a:spcAft>
            </a:pPr>
            <a:endParaRPr lang="en-US" sz="90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Tytuł 2"/>
          <p:cNvSpPr txBox="1">
            <a:spLocks/>
          </p:cNvSpPr>
          <p:nvPr userDrawn="1"/>
        </p:nvSpPr>
        <p:spPr>
          <a:xfrm>
            <a:off x="0" y="260648"/>
            <a:ext cx="1219200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ctr" defTabSz="6858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206" b="0" kern="1200" cap="all" spc="221" baseline="0" dirty="0">
                <a:ln w="3175">
                  <a:noFill/>
                </a:ln>
                <a:solidFill>
                  <a:srgbClr val="505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l-PL" b="1" dirty="0">
                <a:latin typeface="+mj-lt"/>
              </a:rPr>
              <a:t>Kliknij, aby edytować styl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063428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2"/>
            <a:ext cx="11653523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35600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73262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291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184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6321" y="5820782"/>
            <a:ext cx="2239212" cy="54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2135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 rozdział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 userDrawn="1"/>
        </p:nvSpPr>
        <p:spPr>
          <a:xfrm>
            <a:off x="0" y="1268760"/>
            <a:ext cx="12192000" cy="50405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1"/>
          <p:cNvSpPr>
            <a:spLocks noGrp="1"/>
          </p:cNvSpPr>
          <p:nvPr>
            <p:ph type="ctrTitle"/>
          </p:nvPr>
        </p:nvSpPr>
        <p:spPr>
          <a:xfrm>
            <a:off x="1524000" y="2005980"/>
            <a:ext cx="9144000" cy="1089075"/>
          </a:xfrm>
        </p:spPr>
        <p:txBody>
          <a:bodyPr anchor="b">
            <a:normAutofit/>
          </a:bodyPr>
          <a:lstStyle>
            <a:lvl1pPr algn="ctr">
              <a:defRPr sz="3200" cap="all" spc="8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7" name="Podtytuł 2"/>
          <p:cNvSpPr>
            <a:spLocks noGrp="1"/>
          </p:cNvSpPr>
          <p:nvPr>
            <p:ph type="subTitle" idx="1"/>
          </p:nvPr>
        </p:nvSpPr>
        <p:spPr>
          <a:xfrm>
            <a:off x="1524000" y="329289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80" baseline="0">
                <a:solidFill>
                  <a:srgbClr val="FF5D23"/>
                </a:solidFill>
                <a:latin typeface="Segoe UI Black" panose="020B0A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8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C181C-1F9B-4CED-A15E-1393729819C1}" type="datetimeFigureOut">
              <a:rPr lang="pl-PL" smtClean="0"/>
              <a:t>2018-08-27</a:t>
            </a:fld>
            <a:endParaRPr lang="pl-PL"/>
          </a:p>
        </p:txBody>
      </p:sp>
      <p:sp>
        <p:nvSpPr>
          <p:cNvPr id="9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0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89206-0902-43F0-936A-5E64CC8CDD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100068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foto prawa s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1" r="54735"/>
          <a:stretch/>
        </p:blipFill>
        <p:spPr>
          <a:xfrm>
            <a:off x="6096000" y="-27384"/>
            <a:ext cx="6096000" cy="6885384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5360" y="1268760"/>
            <a:ext cx="5378548" cy="1456809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353">
                <a:solidFill>
                  <a:srgbClr val="FF5D2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buNone/>
              <a:defRPr sz="1471">
                <a:solidFill>
                  <a:srgbClr val="FF5D23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2pPr>
            <a:lvl3pPr marL="170424" indent="0">
              <a:buNone/>
              <a:tabLst/>
              <a:defRPr sz="1471">
                <a:solidFill>
                  <a:srgbClr val="FF5D23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3pPr>
            <a:lvl4pPr marL="338514" indent="0">
              <a:buNone/>
              <a:defRPr>
                <a:solidFill>
                  <a:srgbClr val="FF5D23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4pPr>
            <a:lvl5pPr marL="504269" indent="0">
              <a:buNone/>
              <a:tabLst/>
              <a:defRPr>
                <a:solidFill>
                  <a:srgbClr val="FF5D23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068366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8481" cy="6858000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0" y="908720"/>
            <a:ext cx="12192000" cy="525658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2005980"/>
            <a:ext cx="9144000" cy="1089075"/>
          </a:xfrm>
        </p:spPr>
        <p:txBody>
          <a:bodyPr anchor="b">
            <a:normAutofit/>
          </a:bodyPr>
          <a:lstStyle>
            <a:lvl1pPr algn="ctr">
              <a:defRPr sz="3200" b="1" cap="all" spc="8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29289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cap="all" spc="80" baseline="0">
                <a:solidFill>
                  <a:srgbClr val="FF5D2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13" name="Obraz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3872" y="5100702"/>
            <a:ext cx="2239212" cy="54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85811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owek - białe tł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/>
          <p:nvPr userDrawn="1"/>
        </p:nvSpPr>
        <p:spPr>
          <a:xfrm>
            <a:off x="0" y="1268762"/>
            <a:ext cx="12192000" cy="56267"/>
          </a:xfrm>
          <a:prstGeom prst="rect">
            <a:avLst/>
          </a:prstGeom>
          <a:solidFill>
            <a:srgbClr val="FF5D23"/>
          </a:solidFill>
          <a:ln>
            <a:solidFill>
              <a:srgbClr val="FF5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0" tIns="68570" rIns="68570" bIns="6857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672358" fontAlgn="auto">
              <a:spcBef>
                <a:spcPts val="0"/>
              </a:spcBef>
              <a:spcAft>
                <a:spcPts val="0"/>
              </a:spcAft>
            </a:pPr>
            <a:endParaRPr lang="en-US" sz="90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kern="1200" cap="all" spc="221" dirty="0">
                <a:ln w="3175">
                  <a:noFill/>
                </a:ln>
                <a:solidFill>
                  <a:srgbClr val="505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styl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815193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owek - białe tł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/>
          <p:nvPr userDrawn="1"/>
        </p:nvSpPr>
        <p:spPr>
          <a:xfrm>
            <a:off x="0" y="1268762"/>
            <a:ext cx="12192000" cy="56267"/>
          </a:xfrm>
          <a:prstGeom prst="rect">
            <a:avLst/>
          </a:prstGeom>
          <a:solidFill>
            <a:srgbClr val="FF5D23"/>
          </a:solidFill>
          <a:ln>
            <a:solidFill>
              <a:srgbClr val="FF5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0" tIns="68570" rIns="68570" bIns="6857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672358" fontAlgn="auto">
              <a:spcBef>
                <a:spcPts val="0"/>
              </a:spcBef>
              <a:spcAft>
                <a:spcPts val="0"/>
              </a:spcAft>
            </a:pPr>
            <a:endParaRPr lang="en-US" sz="90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5360" y="1988840"/>
            <a:ext cx="5378548" cy="1456809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353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0" indent="0">
              <a:buNone/>
              <a:defRPr sz="1471"/>
            </a:lvl2pPr>
            <a:lvl3pPr marL="170424" indent="0">
              <a:buNone/>
              <a:tabLst/>
              <a:defRPr sz="1471"/>
            </a:lvl3pPr>
            <a:lvl4pPr marL="338514" indent="0">
              <a:buNone/>
              <a:defRPr/>
            </a:lvl4pPr>
            <a:lvl5pPr marL="504269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456040" y="1988839"/>
            <a:ext cx="5378548" cy="1456809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lang="en-US" sz="2353" kern="120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471"/>
            </a:lvl2pPr>
            <a:lvl3pPr marL="170424" indent="0">
              <a:buNone/>
              <a:tabLst/>
              <a:defRPr sz="1471"/>
            </a:lvl3pPr>
            <a:lvl4pPr marL="338514" indent="0">
              <a:buNone/>
              <a:defRPr/>
            </a:lvl4pPr>
            <a:lvl5pPr marL="504269" indent="0">
              <a:buNone/>
              <a:tabLst/>
              <a:defRPr/>
            </a:lvl5pPr>
          </a:lstStyle>
          <a:p>
            <a:pPr marL="0" marR="0" lvl="0" indent="0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kern="1200" cap="all" spc="221" dirty="0">
                <a:ln w="3175">
                  <a:noFill/>
                </a:ln>
                <a:solidFill>
                  <a:srgbClr val="505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styl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768194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- szare tł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>
              <a:lnSpc>
                <a:spcPct val="90000"/>
              </a:lnSpc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19"/>
          <p:cNvSpPr/>
          <p:nvPr userDrawn="1"/>
        </p:nvSpPr>
        <p:spPr>
          <a:xfrm>
            <a:off x="0" y="1268762"/>
            <a:ext cx="12192000" cy="56267"/>
          </a:xfrm>
          <a:prstGeom prst="rect">
            <a:avLst/>
          </a:prstGeom>
          <a:solidFill>
            <a:srgbClr val="FF5D23"/>
          </a:solidFill>
          <a:ln>
            <a:solidFill>
              <a:srgbClr val="FF5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0" tIns="68570" rIns="68570" bIns="6857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672358" fontAlgn="auto">
              <a:spcBef>
                <a:spcPts val="0"/>
              </a:spcBef>
              <a:spcAft>
                <a:spcPts val="0"/>
              </a:spcAft>
            </a:pPr>
            <a:endParaRPr lang="en-US" sz="9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kern="1200" cap="all" spc="221" dirty="0">
                <a:ln w="3175">
                  <a:noFill/>
                </a:ln>
                <a:solidFill>
                  <a:srgbClr val="505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styl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05770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ówek - szare tł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>
              <a:lnSpc>
                <a:spcPct val="90000"/>
              </a:lnSpc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19"/>
          <p:cNvSpPr/>
          <p:nvPr userDrawn="1"/>
        </p:nvSpPr>
        <p:spPr>
          <a:xfrm>
            <a:off x="0" y="1268762"/>
            <a:ext cx="12192000" cy="56267"/>
          </a:xfrm>
          <a:prstGeom prst="rect">
            <a:avLst/>
          </a:prstGeom>
          <a:solidFill>
            <a:srgbClr val="FF5D23"/>
          </a:solidFill>
          <a:ln>
            <a:solidFill>
              <a:srgbClr val="FF5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0" tIns="68570" rIns="68570" bIns="6857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672358" fontAlgn="auto">
              <a:spcBef>
                <a:spcPts val="0"/>
              </a:spcBef>
              <a:spcAft>
                <a:spcPts val="0"/>
              </a:spcAft>
            </a:pPr>
            <a:endParaRPr lang="en-US" sz="9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5360" y="1988840"/>
            <a:ext cx="5368011" cy="1456809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lang="en-US" sz="2353" kern="120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471"/>
            </a:lvl2pPr>
            <a:lvl3pPr marL="170424" indent="0">
              <a:buNone/>
              <a:tabLst/>
              <a:defRPr sz="1471"/>
            </a:lvl3pPr>
            <a:lvl4pPr marL="338514" indent="0">
              <a:buNone/>
              <a:defRPr/>
            </a:lvl4pPr>
            <a:lvl5pPr marL="504269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476853" y="1988840"/>
            <a:ext cx="5368011" cy="1456809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lang="en-US" sz="2353" kern="120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sz="1471"/>
            </a:lvl2pPr>
            <a:lvl3pPr marL="170424" indent="0">
              <a:buNone/>
              <a:tabLst/>
              <a:defRPr sz="1471"/>
            </a:lvl3pPr>
            <a:lvl4pPr marL="338514" indent="0">
              <a:buNone/>
              <a:defRPr/>
            </a:lvl4pPr>
            <a:lvl5pPr marL="504269" indent="0">
              <a:buNone/>
              <a:tabLst/>
              <a:defRPr/>
            </a:lvl5pPr>
          </a:lstStyle>
          <a:p>
            <a:pPr marL="0" marR="0" lvl="0" indent="0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kern="1200" cap="all" spc="221" dirty="0">
                <a:ln w="3175">
                  <a:noFill/>
                </a:ln>
                <a:solidFill>
                  <a:srgbClr val="505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styl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603080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5360" y="2888503"/>
            <a:ext cx="11653523" cy="1506566"/>
          </a:xfrm>
        </p:spPr>
        <p:txBody>
          <a:bodyPr>
            <a:spAutoFit/>
          </a:bodyPr>
          <a:lstStyle>
            <a:lvl1pPr>
              <a:defRPr lang="en-US" sz="2353" kern="1200" cap="all" spc="0" baseline="0" dirty="0">
                <a:solidFill>
                  <a:srgbClr val="FF5D2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5360" y="1988840"/>
            <a:ext cx="11655840" cy="899665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9"/>
          <p:cNvSpPr/>
          <p:nvPr userDrawn="1"/>
        </p:nvSpPr>
        <p:spPr>
          <a:xfrm>
            <a:off x="0" y="1268762"/>
            <a:ext cx="12192000" cy="56267"/>
          </a:xfrm>
          <a:prstGeom prst="rect">
            <a:avLst/>
          </a:prstGeom>
          <a:solidFill>
            <a:srgbClr val="FF5D23"/>
          </a:solidFill>
          <a:ln>
            <a:solidFill>
              <a:srgbClr val="FF5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0" tIns="68570" rIns="68570" bIns="6857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672358" fontAlgn="auto">
              <a:spcBef>
                <a:spcPts val="0"/>
              </a:spcBef>
              <a:spcAft>
                <a:spcPts val="0"/>
              </a:spcAft>
            </a:pPr>
            <a:endParaRPr lang="en-US" sz="90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Tytuł 2"/>
          <p:cNvSpPr txBox="1">
            <a:spLocks/>
          </p:cNvSpPr>
          <p:nvPr userDrawn="1"/>
        </p:nvSpPr>
        <p:spPr>
          <a:xfrm>
            <a:off x="0" y="260648"/>
            <a:ext cx="1219200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ctr" defTabSz="6858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206" b="0" kern="1200" cap="all" spc="221" baseline="0" dirty="0">
                <a:ln w="3175">
                  <a:noFill/>
                </a:ln>
                <a:solidFill>
                  <a:srgbClr val="505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l-PL"/>
              <a:t>Kliknij, aby edytować styl</a:t>
            </a:r>
            <a:br>
              <a:rPr lang="pl-PL"/>
            </a:br>
            <a:br>
              <a:rPr lang="pl-PL"/>
            </a:b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57243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5360" y="2888503"/>
            <a:ext cx="11653523" cy="1587999"/>
          </a:xfrm>
        </p:spPr>
        <p:txBody>
          <a:bodyPr>
            <a:spAutoFit/>
          </a:bodyPr>
          <a:lstStyle>
            <a:lvl1pPr>
              <a:defRPr sz="2941">
                <a:solidFill>
                  <a:srgbClr val="FF5D23"/>
                </a:solidFill>
                <a:latin typeface="+mn-lt"/>
              </a:defRPr>
            </a:lvl1pPr>
            <a:lvl2pPr>
              <a:defRPr>
                <a:solidFill>
                  <a:srgbClr val="FF5D23"/>
                </a:solidFill>
                <a:latin typeface="+mn-lt"/>
              </a:defRPr>
            </a:lvl2pPr>
            <a:lvl3pPr>
              <a:defRPr>
                <a:solidFill>
                  <a:srgbClr val="FF5D23"/>
                </a:solidFill>
                <a:latin typeface="+mn-lt"/>
              </a:defRPr>
            </a:lvl3pPr>
            <a:lvl4pPr>
              <a:defRPr>
                <a:solidFill>
                  <a:srgbClr val="FF5D23"/>
                </a:solidFill>
                <a:latin typeface="+mn-lt"/>
              </a:defRPr>
            </a:lvl4pPr>
            <a:lvl5pPr>
              <a:defRPr>
                <a:solidFill>
                  <a:srgbClr val="FF5D23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5360" y="1988840"/>
            <a:ext cx="11655840" cy="899665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19"/>
          <p:cNvSpPr/>
          <p:nvPr userDrawn="1"/>
        </p:nvSpPr>
        <p:spPr>
          <a:xfrm>
            <a:off x="0" y="1268762"/>
            <a:ext cx="12192000" cy="56267"/>
          </a:xfrm>
          <a:prstGeom prst="rect">
            <a:avLst/>
          </a:prstGeom>
          <a:solidFill>
            <a:srgbClr val="FF5D23"/>
          </a:solidFill>
          <a:ln>
            <a:solidFill>
              <a:srgbClr val="FF5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0" tIns="68570" rIns="68570" bIns="6857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672358" fontAlgn="auto">
              <a:spcBef>
                <a:spcPts val="0"/>
              </a:spcBef>
              <a:spcAft>
                <a:spcPts val="0"/>
              </a:spcAft>
            </a:pPr>
            <a:endParaRPr lang="en-US" sz="9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ytuł 2"/>
          <p:cNvSpPr txBox="1">
            <a:spLocks/>
          </p:cNvSpPr>
          <p:nvPr userDrawn="1"/>
        </p:nvSpPr>
        <p:spPr>
          <a:xfrm>
            <a:off x="0" y="260648"/>
            <a:ext cx="1219200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ctr" defTabSz="6858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206" b="0" kern="1200" cap="all" spc="221" baseline="0" dirty="0">
                <a:ln w="3175">
                  <a:noFill/>
                </a:ln>
                <a:solidFill>
                  <a:srgbClr val="505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l-PL"/>
              <a:t>Kliknij, aby edytować styl</a:t>
            </a:r>
            <a:br>
              <a:rPr lang="pl-PL"/>
            </a:br>
            <a:br>
              <a:rPr lang="pl-PL"/>
            </a:b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983519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1824"/>
            <a:ext cx="12216680" cy="6856175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-24680" y="1268760"/>
            <a:ext cx="12216680" cy="50405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2005980"/>
            <a:ext cx="9144000" cy="1089075"/>
          </a:xfrm>
        </p:spPr>
        <p:txBody>
          <a:bodyPr anchor="b">
            <a:normAutofit/>
          </a:bodyPr>
          <a:lstStyle>
            <a:lvl1pPr algn="ctr">
              <a:defRPr sz="3200" b="1" cap="all" spc="8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29289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cap="all" spc="80" baseline="0">
                <a:solidFill>
                  <a:srgbClr val="FF5D2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13" name="Obraz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4054" y="5162019"/>
            <a:ext cx="2239212" cy="54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33742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1824"/>
            <a:ext cx="12216679" cy="6856175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-24680" y="1268760"/>
            <a:ext cx="12216680" cy="50405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2005980"/>
            <a:ext cx="9144000" cy="1089075"/>
          </a:xfrm>
        </p:spPr>
        <p:txBody>
          <a:bodyPr anchor="b">
            <a:normAutofit/>
          </a:bodyPr>
          <a:lstStyle>
            <a:lvl1pPr algn="ctr">
              <a:defRPr sz="3200" b="1" cap="all" spc="8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29289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cap="all" spc="80" baseline="0">
                <a:solidFill>
                  <a:srgbClr val="FF5D2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13" name="Obraz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6908" y="5100702"/>
            <a:ext cx="2239212" cy="54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26373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0" y="1268760"/>
            <a:ext cx="12192000" cy="50405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2005980"/>
            <a:ext cx="9144000" cy="1089075"/>
          </a:xfrm>
        </p:spPr>
        <p:txBody>
          <a:bodyPr anchor="b">
            <a:normAutofit/>
          </a:bodyPr>
          <a:lstStyle>
            <a:lvl1pPr algn="ctr">
              <a:defRPr sz="3000" cap="all" spc="8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29289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cap="all" spc="8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13" name="Obraz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3872" y="5100702"/>
            <a:ext cx="2239212" cy="54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45208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owek - białe tł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rgbClr val="505050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styl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cxnSp>
        <p:nvCxnSpPr>
          <p:cNvPr id="4" name="Łącznik prosty 3"/>
          <p:cNvCxnSpPr/>
          <p:nvPr userDrawn="1"/>
        </p:nvCxnSpPr>
        <p:spPr>
          <a:xfrm>
            <a:off x="2495600" y="6381328"/>
            <a:ext cx="9073008" cy="0"/>
          </a:xfrm>
          <a:prstGeom prst="line">
            <a:avLst/>
          </a:prstGeom>
          <a:ln w="28575">
            <a:solidFill>
              <a:srgbClr val="FF5D2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384" y="6032838"/>
            <a:ext cx="1666474" cy="40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905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owek - białe tł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0" b="27966"/>
          <a:stretch/>
        </p:blipFill>
        <p:spPr>
          <a:xfrm>
            <a:off x="0" y="6381328"/>
            <a:ext cx="12192000" cy="492968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rgbClr val="505050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styl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cxnSp>
        <p:nvCxnSpPr>
          <p:cNvPr id="4" name="Łącznik prosty 3"/>
          <p:cNvCxnSpPr/>
          <p:nvPr userDrawn="1"/>
        </p:nvCxnSpPr>
        <p:spPr>
          <a:xfrm>
            <a:off x="2423592" y="6381328"/>
            <a:ext cx="9145016" cy="0"/>
          </a:xfrm>
          <a:prstGeom prst="line">
            <a:avLst/>
          </a:prstGeom>
          <a:ln w="28575">
            <a:solidFill>
              <a:srgbClr val="FF5D2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384" y="6032837"/>
            <a:ext cx="1666474" cy="40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373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- szare tł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 bwMode="auto">
          <a:xfrm>
            <a:off x="0" y="-27384"/>
            <a:ext cx="12192000" cy="6885384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>
              <a:lnSpc>
                <a:spcPct val="90000"/>
              </a:lnSpc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0" b="21250"/>
          <a:stretch/>
        </p:blipFill>
        <p:spPr>
          <a:xfrm>
            <a:off x="0" y="-19742"/>
            <a:ext cx="12192000" cy="1196210"/>
          </a:xfrm>
          <a:prstGeom prst="rect">
            <a:avLst/>
          </a:prstGeom>
        </p:spPr>
      </p:pic>
      <p:sp>
        <p:nvSpPr>
          <p:cNvPr id="7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109540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rgbClr val="505050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styl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376" y="847691"/>
            <a:ext cx="1584176" cy="38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Łącznik prosty 2"/>
          <p:cNvCxnSpPr/>
          <p:nvPr userDrawn="1"/>
        </p:nvCxnSpPr>
        <p:spPr>
          <a:xfrm>
            <a:off x="2207568" y="1176468"/>
            <a:ext cx="9361040" cy="0"/>
          </a:xfrm>
          <a:prstGeom prst="line">
            <a:avLst/>
          </a:prstGeom>
          <a:ln w="19050">
            <a:solidFill>
              <a:srgbClr val="FF5D2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878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główek - szare tł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 bwMode="auto">
          <a:xfrm>
            <a:off x="0" y="-27384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>
              <a:lnSpc>
                <a:spcPct val="90000"/>
              </a:lnSpc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109540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rgbClr val="505050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styl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376" y="847691"/>
            <a:ext cx="1584176" cy="38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Łącznik prosty 2"/>
          <p:cNvCxnSpPr/>
          <p:nvPr userDrawn="1"/>
        </p:nvCxnSpPr>
        <p:spPr>
          <a:xfrm>
            <a:off x="2207568" y="1176468"/>
            <a:ext cx="9361040" cy="0"/>
          </a:xfrm>
          <a:prstGeom prst="line">
            <a:avLst/>
          </a:prstGeom>
          <a:ln w="19050">
            <a:solidFill>
              <a:srgbClr val="FF5D2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763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4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81"/>
            <a:ext cx="11653520" cy="1587999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 rot="5400000">
            <a:off x="9208750" y="2991034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9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94" r:id="rId2"/>
    <p:sldLayoutId id="2147483793" r:id="rId3"/>
    <p:sldLayoutId id="2147483795" r:id="rId4"/>
    <p:sldLayoutId id="2147483791" r:id="rId5"/>
    <p:sldLayoutId id="2147483717" r:id="rId6"/>
    <p:sldLayoutId id="2147483796" r:id="rId7"/>
    <p:sldLayoutId id="2147483745" r:id="rId8"/>
    <p:sldLayoutId id="2147483797" r:id="rId9"/>
    <p:sldLayoutId id="2147483732" r:id="rId10"/>
    <p:sldLayoutId id="2147483747" r:id="rId11"/>
    <p:sldLayoutId id="2147483719" r:id="rId12"/>
    <p:sldLayoutId id="2147483731" r:id="rId13"/>
    <p:sldLayoutId id="2147483733" r:id="rId14"/>
    <p:sldLayoutId id="2147483734" r:id="rId15"/>
    <p:sldLayoutId id="2147483735" r:id="rId16"/>
    <p:sldLayoutId id="2147483738" r:id="rId17"/>
  </p:sldLayoutIdLst>
  <p:transition>
    <p:fade/>
  </p:transition>
  <p:txStyles>
    <p:titleStyle>
      <a:lvl1pPr algn="l" defTabSz="685845" rtl="0" eaLnBrk="1" latinLnBrk="0" hangingPunct="1">
        <a:lnSpc>
          <a:spcPct val="90000"/>
        </a:lnSpc>
        <a:spcBef>
          <a:spcPct val="0"/>
        </a:spcBef>
        <a:buNone/>
        <a:defRPr lang="en-US" sz="3529" b="0" kern="1200" cap="none" spc="-75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52134" marR="0" indent="-252134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94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29562" marR="0" indent="-177428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588314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47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756403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324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924493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324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886074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97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7pPr>
      <a:lvl8pPr marL="2571920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8pPr>
      <a:lvl9pPr marL="2914843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1pPr>
      <a:lvl2pPr marL="342923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2pPr>
      <a:lvl3pPr marL="685845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3pPr>
      <a:lvl4pPr marL="1028768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4pPr>
      <a:lvl5pPr marL="1371690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5pPr>
      <a:lvl6pPr marL="1714614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6pPr>
      <a:lvl7pPr marL="2057536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7pPr>
      <a:lvl8pPr marL="2400458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8pPr>
      <a:lvl9pPr marL="2743382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 userDrawn="1">
          <p15:clr>
            <a:srgbClr val="5ACBF0"/>
          </p15:clr>
        </p15:guide>
        <p15:guide id="2" pos="231" userDrawn="1">
          <p15:clr>
            <a:srgbClr val="5ACBF0"/>
          </p15:clr>
        </p15:guide>
        <p15:guide id="3" pos="999" userDrawn="1">
          <p15:clr>
            <a:srgbClr val="5ACBF0"/>
          </p15:clr>
        </p15:guide>
        <p15:guide id="4" pos="1767" userDrawn="1">
          <p15:clr>
            <a:srgbClr val="5ACBF0"/>
          </p15:clr>
        </p15:guide>
        <p15:guide id="5" pos="2535" userDrawn="1">
          <p15:clr>
            <a:srgbClr val="5ACBF0"/>
          </p15:clr>
        </p15:guide>
        <p15:guide id="6" pos="3303" userDrawn="1">
          <p15:clr>
            <a:srgbClr val="5ACBF0"/>
          </p15:clr>
        </p15:guide>
        <p15:guide id="7" pos="4071" userDrawn="1">
          <p15:clr>
            <a:srgbClr val="5ACBF0"/>
          </p15:clr>
        </p15:guide>
        <p15:guide id="8" pos="4839" userDrawn="1">
          <p15:clr>
            <a:srgbClr val="5ACBF0"/>
          </p15:clr>
        </p15:guide>
        <p15:guide id="9" pos="5607" userDrawn="1">
          <p15:clr>
            <a:srgbClr val="5ACBF0"/>
          </p15:clr>
        </p15:guide>
        <p15:guide id="10" pos="6375" userDrawn="1">
          <p15:clr>
            <a:srgbClr val="5ACBF0"/>
          </p15:clr>
        </p15:guide>
        <p15:guide id="11" pos="7143" userDrawn="1">
          <p15:clr>
            <a:srgbClr val="5ACBF0"/>
          </p15:clr>
        </p15:guide>
        <p15:guide id="12" pos="7911" userDrawn="1">
          <p15:clr>
            <a:srgbClr val="5ACBF0"/>
          </p15:clr>
        </p15:guide>
        <p15:guide id="13" pos="8679" userDrawn="1">
          <p15:clr>
            <a:srgbClr val="5ACBF0"/>
          </p15:clr>
        </p15:guide>
        <p15:guide id="14" pos="9447" userDrawn="1">
          <p15:clr>
            <a:srgbClr val="5ACBF0"/>
          </p15:clr>
        </p15:guide>
        <p15:guide id="15" pos="10215" userDrawn="1">
          <p15:clr>
            <a:srgbClr val="5ACBF0"/>
          </p15:clr>
        </p15:guide>
        <p15:guide id="16" pos="384" userDrawn="1">
          <p15:clr>
            <a:srgbClr val="C35EA4"/>
          </p15:clr>
        </p15:guide>
        <p15:guide id="17" pos="10061" userDrawn="1">
          <p15:clr>
            <a:srgbClr val="C35EA4"/>
          </p15:clr>
        </p15:guide>
        <p15:guide id="18" orient="horz" pos="763" userDrawn="1">
          <p15:clr>
            <a:srgbClr val="5ACBF0"/>
          </p15:clr>
        </p15:guide>
        <p15:guide id="19" orient="horz" pos="1339" userDrawn="1">
          <p15:clr>
            <a:srgbClr val="5ACBF0"/>
          </p15:clr>
        </p15:guide>
        <p15:guide id="20" orient="horz" pos="1915" userDrawn="1">
          <p15:clr>
            <a:srgbClr val="5ACBF0"/>
          </p15:clr>
        </p15:guide>
        <p15:guide id="21" orient="horz" pos="2491" userDrawn="1">
          <p15:clr>
            <a:srgbClr val="5ACBF0"/>
          </p15:clr>
        </p15:guide>
        <p15:guide id="22" orient="horz" pos="3067" userDrawn="1">
          <p15:clr>
            <a:srgbClr val="5ACBF0"/>
          </p15:clr>
        </p15:guide>
        <p15:guide id="23" orient="horz" pos="3643" userDrawn="1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4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81"/>
            <a:ext cx="11653520" cy="1587999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5400000">
            <a:off x="9208750" y="2991034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44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</p:sldLayoutIdLst>
  <p:transition>
    <p:fade/>
  </p:transition>
  <p:txStyles>
    <p:titleStyle>
      <a:lvl1pPr algn="l" defTabSz="685845" rtl="0" eaLnBrk="1" latinLnBrk="0" hangingPunct="1">
        <a:lnSpc>
          <a:spcPct val="90000"/>
        </a:lnSpc>
        <a:spcBef>
          <a:spcPct val="0"/>
        </a:spcBef>
        <a:buNone/>
        <a:defRPr lang="en-US" sz="3529" b="0" kern="1200" cap="none" spc="-75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52134" marR="0" indent="-252134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94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29562" marR="0" indent="-177428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588314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47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756403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324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924493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324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886074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97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7pPr>
      <a:lvl8pPr marL="2571920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8pPr>
      <a:lvl9pPr marL="2914843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1pPr>
      <a:lvl2pPr marL="342923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2pPr>
      <a:lvl3pPr marL="685845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3pPr>
      <a:lvl4pPr marL="1028768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4pPr>
      <a:lvl5pPr marL="1371690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5pPr>
      <a:lvl6pPr marL="1714614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6pPr>
      <a:lvl7pPr marL="2057536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7pPr>
      <a:lvl8pPr marL="2400458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8pPr>
      <a:lvl9pPr marL="2743382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231">
          <p15:clr>
            <a:srgbClr val="5ACBF0"/>
          </p15:clr>
        </p15:guide>
        <p15:guide id="3" pos="999">
          <p15:clr>
            <a:srgbClr val="5ACBF0"/>
          </p15:clr>
        </p15:guide>
        <p15:guide id="4" pos="1767">
          <p15:clr>
            <a:srgbClr val="5ACBF0"/>
          </p15:clr>
        </p15:guide>
        <p15:guide id="5" pos="2535">
          <p15:clr>
            <a:srgbClr val="5ACBF0"/>
          </p15:clr>
        </p15:guide>
        <p15:guide id="6" pos="3303">
          <p15:clr>
            <a:srgbClr val="5ACBF0"/>
          </p15:clr>
        </p15:guide>
        <p15:guide id="7" pos="4071">
          <p15:clr>
            <a:srgbClr val="5ACBF0"/>
          </p15:clr>
        </p15:guide>
        <p15:guide id="8" pos="4839">
          <p15:clr>
            <a:srgbClr val="5ACBF0"/>
          </p15:clr>
        </p15:guide>
        <p15:guide id="9" pos="5607">
          <p15:clr>
            <a:srgbClr val="5ACBF0"/>
          </p15:clr>
        </p15:guide>
        <p15:guide id="10" pos="6375">
          <p15:clr>
            <a:srgbClr val="5ACBF0"/>
          </p15:clr>
        </p15:guide>
        <p15:guide id="11" pos="7143">
          <p15:clr>
            <a:srgbClr val="5ACBF0"/>
          </p15:clr>
        </p15:guide>
        <p15:guide id="12" pos="7911">
          <p15:clr>
            <a:srgbClr val="5ACBF0"/>
          </p15:clr>
        </p15:guide>
        <p15:guide id="13" pos="8679">
          <p15:clr>
            <a:srgbClr val="5ACBF0"/>
          </p15:clr>
        </p15:guide>
        <p15:guide id="14" pos="9447">
          <p15:clr>
            <a:srgbClr val="5ACBF0"/>
          </p15:clr>
        </p15:guide>
        <p15:guide id="15" pos="10215">
          <p15:clr>
            <a:srgbClr val="5ACBF0"/>
          </p15:clr>
        </p15:guide>
        <p15:guide id="16" pos="384">
          <p15:clr>
            <a:srgbClr val="C35EA4"/>
          </p15:clr>
        </p15:guide>
        <p15:guide id="17" pos="1006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z-system.pl/fileadmin/centrum_prasowe/prezentacje/Goleniow-Ploty_mapka_d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z-system.pl/fileadmin/centrum_prasowe/prezentacje/Goleniow-Ploty_mapka_d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AB098575-426E-49FB-A81E-FD22CE6BB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416" y="2005980"/>
            <a:ext cx="9828584" cy="2935188"/>
          </a:xfrm>
        </p:spPr>
        <p:txBody>
          <a:bodyPr>
            <a:normAutofit fontScale="90000"/>
          </a:bodyPr>
          <a:lstStyle/>
          <a:p>
            <a:pPr lvl="0"/>
            <a:r>
              <a:rPr lang="pl-PL" dirty="0"/>
              <a:t>budowa gazociągu </a:t>
            </a:r>
            <a:br>
              <a:rPr lang="pl-PL" dirty="0"/>
            </a:br>
            <a:r>
              <a:rPr lang="pl-PL" dirty="0"/>
              <a:t>DN700 MOP 8,4 </a:t>
            </a:r>
            <a:r>
              <a:rPr lang="pl-PL" dirty="0" err="1"/>
              <a:t>MPa</a:t>
            </a:r>
            <a:r>
              <a:rPr lang="pl-PL" dirty="0"/>
              <a:t> Goleniów-Płoty</a:t>
            </a:r>
            <a:br>
              <a:rPr lang="pl-PL" dirty="0"/>
            </a:br>
            <a:r>
              <a:rPr lang="pl-PL" dirty="0"/>
              <a:t>etap V Szczecin-Gdańsk wraz z obiektami towarzyszącymi  i infrastrukturą niezbędną </a:t>
            </a:r>
            <a:br>
              <a:rPr lang="pl-PL" dirty="0"/>
            </a:br>
            <a:r>
              <a:rPr lang="pl-PL" dirty="0"/>
              <a:t>do jego obsługi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175068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Uwarunkowania prawne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587388" y="1700808"/>
            <a:ext cx="11017224" cy="3841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sz="1600" b="1" dirty="0">
              <a:gradFill>
                <a:gsLst>
                  <a:gs pos="125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</a:endParaRPr>
          </a:p>
          <a:p>
            <a:pPr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sz="1600" b="1" dirty="0">
              <a:gradFill>
                <a:gsLst>
                  <a:gs pos="125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</a:endParaRPr>
          </a:p>
          <a:p>
            <a:endParaRPr lang="pl-PL" sz="1600" dirty="0">
              <a:solidFill>
                <a:schemeClr val="accent5"/>
              </a:solidFill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pl-PL" sz="2400" dirty="0">
                <a:solidFill>
                  <a:schemeClr val="accent5"/>
                </a:solidFill>
                <a:latin typeface="+mn-lt"/>
              </a:rPr>
              <a:t>Ustawa z 24 kwietnia 2009 r. o inwestycjach w zakresie terminalu </a:t>
            </a:r>
            <a:r>
              <a:rPr lang="pl-PL" sz="2400" dirty="0" err="1">
                <a:solidFill>
                  <a:schemeClr val="accent5"/>
                </a:solidFill>
                <a:latin typeface="+mn-lt"/>
              </a:rPr>
              <a:t>regazyfikacyjnego</a:t>
            </a:r>
            <a:r>
              <a:rPr lang="pl-PL" sz="2400" dirty="0">
                <a:solidFill>
                  <a:schemeClr val="accent5"/>
                </a:solidFill>
                <a:latin typeface="+mn-lt"/>
              </a:rPr>
              <a:t> skroplonego gazu ziemnego w Świnoujściu (Dz. U. z 2009 Nr 84, poz. 700 z późniejszymi zmianami).</a:t>
            </a:r>
          </a:p>
          <a:p>
            <a:pPr algn="just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sz="2800" dirty="0">
              <a:solidFill>
                <a:schemeClr val="accent5"/>
              </a:solidFill>
              <a:latin typeface="+mn-lt"/>
            </a:endParaRPr>
          </a:p>
          <a:p>
            <a:pPr algn="just">
              <a:lnSpc>
                <a:spcPct val="150000"/>
              </a:lnSpc>
            </a:pPr>
            <a:endParaRPr lang="pl-PL" sz="1600" dirty="0">
              <a:solidFill>
                <a:schemeClr val="accent5"/>
              </a:solidFill>
              <a:latin typeface="+mn-lt"/>
            </a:endParaRPr>
          </a:p>
          <a:p>
            <a:endParaRPr lang="pl-PL" sz="16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179283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Komunikacja na etapie realizacji inwestycji</a:t>
            </a:r>
          </a:p>
        </p:txBody>
      </p:sp>
      <p:grpSp>
        <p:nvGrpSpPr>
          <p:cNvPr id="10" name="Group 173"/>
          <p:cNvGrpSpPr/>
          <p:nvPr/>
        </p:nvGrpSpPr>
        <p:grpSpPr>
          <a:xfrm>
            <a:off x="4843288" y="2899529"/>
            <a:ext cx="2505424" cy="2505424"/>
            <a:chOff x="4142866" y="3344198"/>
            <a:chExt cx="4150742" cy="4150742"/>
          </a:xfrm>
        </p:grpSpPr>
        <p:grpSp>
          <p:nvGrpSpPr>
            <p:cNvPr id="11" name="Group 174"/>
            <p:cNvGrpSpPr/>
            <p:nvPr/>
          </p:nvGrpSpPr>
          <p:grpSpPr>
            <a:xfrm>
              <a:off x="4305007" y="3485832"/>
              <a:ext cx="3867465" cy="3867465"/>
              <a:chOff x="4643409" y="3012739"/>
              <a:chExt cx="3120286" cy="3120286"/>
            </a:xfrm>
          </p:grpSpPr>
          <p:sp>
            <p:nvSpPr>
              <p:cNvPr id="13" name="Oval 176"/>
              <p:cNvSpPr/>
              <p:nvPr/>
            </p:nvSpPr>
            <p:spPr bwMode="auto">
              <a:xfrm>
                <a:off x="4643409" y="3012739"/>
                <a:ext cx="3120286" cy="3120286"/>
              </a:xfrm>
              <a:prstGeom prst="ellipse">
                <a:avLst/>
              </a:prstGeom>
              <a:solidFill>
                <a:srgbClr val="D7D7D7"/>
              </a:solidFill>
              <a:ln w="9525" cap="flat" cmpd="sng" algn="ctr">
                <a:solidFill>
                  <a:srgbClr val="D7D7D7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4" name="Oval 177"/>
              <p:cNvSpPr/>
              <p:nvPr/>
            </p:nvSpPr>
            <p:spPr bwMode="auto">
              <a:xfrm>
                <a:off x="4754512" y="3140387"/>
                <a:ext cx="2864995" cy="2864995"/>
              </a:xfrm>
              <a:prstGeom prst="ellipse">
                <a:avLst/>
              </a:prstGeom>
              <a:solidFill>
                <a:srgbClr val="F68C23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5" name="Oval 178"/>
              <p:cNvSpPr/>
              <p:nvPr/>
            </p:nvSpPr>
            <p:spPr bwMode="auto">
              <a:xfrm>
                <a:off x="4917746" y="3287076"/>
                <a:ext cx="2571613" cy="257161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2" name="Oval 175"/>
            <p:cNvSpPr/>
            <p:nvPr/>
          </p:nvSpPr>
          <p:spPr bwMode="auto">
            <a:xfrm>
              <a:off x="4142866" y="3344198"/>
              <a:ext cx="4150742" cy="4150742"/>
            </a:xfrm>
            <a:prstGeom prst="ellipse">
              <a:avLst/>
            </a:prstGeom>
            <a:noFill/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6" name="Group 40"/>
          <p:cNvGrpSpPr/>
          <p:nvPr/>
        </p:nvGrpSpPr>
        <p:grpSpPr>
          <a:xfrm>
            <a:off x="5568825" y="3787513"/>
            <a:ext cx="1054347" cy="729451"/>
            <a:chOff x="8610179" y="1101725"/>
            <a:chExt cx="640184" cy="442912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8610179" y="1101725"/>
              <a:ext cx="434975" cy="254000"/>
            </a:xfrm>
            <a:custGeom>
              <a:avLst/>
              <a:gdLst>
                <a:gd name="T0" fmla="*/ 25 w 114"/>
                <a:gd name="T1" fmla="*/ 66 h 66"/>
                <a:gd name="T2" fmla="*/ 0 w 114"/>
                <a:gd name="T3" fmla="*/ 59 h 66"/>
                <a:gd name="T4" fmla="*/ 18 w 114"/>
                <a:gd name="T5" fmla="*/ 0 h 66"/>
                <a:gd name="T6" fmla="*/ 46 w 114"/>
                <a:gd name="T7" fmla="*/ 9 h 66"/>
                <a:gd name="T8" fmla="*/ 66 w 114"/>
                <a:gd name="T9" fmla="*/ 6 h 66"/>
                <a:gd name="T10" fmla="*/ 114 w 114"/>
                <a:gd name="T11" fmla="*/ 21 h 66"/>
                <a:gd name="T12" fmla="*/ 111 w 114"/>
                <a:gd name="T13" fmla="*/ 30 h 66"/>
                <a:gd name="T14" fmla="*/ 102 w 114"/>
                <a:gd name="T15" fmla="*/ 35 h 66"/>
                <a:gd name="T16" fmla="*/ 82 w 114"/>
                <a:gd name="T17" fmla="*/ 28 h 66"/>
                <a:gd name="T18" fmla="*/ 81 w 114"/>
                <a:gd name="T19" fmla="*/ 30 h 66"/>
                <a:gd name="T20" fmla="*/ 51 w 114"/>
                <a:gd name="T21" fmla="*/ 46 h 66"/>
                <a:gd name="T22" fmla="*/ 51 w 114"/>
                <a:gd name="T23" fmla="*/ 4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" h="66">
                  <a:moveTo>
                    <a:pt x="25" y="66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53" y="13"/>
                    <a:pt x="66" y="6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10" y="34"/>
                    <a:pt x="106" y="36"/>
                    <a:pt x="102" y="35"/>
                  </a:cubicBezTo>
                  <a:cubicBezTo>
                    <a:pt x="82" y="28"/>
                    <a:pt x="82" y="28"/>
                    <a:pt x="82" y="28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77" y="43"/>
                    <a:pt x="64" y="50"/>
                    <a:pt x="51" y="46"/>
                  </a:cubicBezTo>
                  <a:cubicBezTo>
                    <a:pt x="51" y="46"/>
                    <a:pt x="51" y="46"/>
                    <a:pt x="51" y="46"/>
                  </a:cubicBezTo>
                </a:path>
              </a:pathLst>
            </a:custGeom>
            <a:noFill/>
            <a:ln w="28575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8743529" y="1314450"/>
              <a:ext cx="225425" cy="103187"/>
            </a:xfrm>
            <a:custGeom>
              <a:avLst/>
              <a:gdLst>
                <a:gd name="T0" fmla="*/ 20 w 59"/>
                <a:gd name="T1" fmla="*/ 4 h 27"/>
                <a:gd name="T2" fmla="*/ 4 w 59"/>
                <a:gd name="T3" fmla="*/ 13 h 27"/>
                <a:gd name="T4" fmla="*/ 1 w 59"/>
                <a:gd name="T5" fmla="*/ 22 h 27"/>
                <a:gd name="T6" fmla="*/ 1 w 59"/>
                <a:gd name="T7" fmla="*/ 22 h 27"/>
                <a:gd name="T8" fmla="*/ 11 w 59"/>
                <a:gd name="T9" fmla="*/ 25 h 27"/>
                <a:gd name="T10" fmla="*/ 59 w 59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7">
                  <a:moveTo>
                    <a:pt x="20" y="4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1" y="15"/>
                    <a:pt x="0" y="19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3" y="26"/>
                    <a:pt x="7" y="27"/>
                    <a:pt x="11" y="25"/>
                  </a:cubicBezTo>
                  <a:cubicBezTo>
                    <a:pt x="59" y="0"/>
                    <a:pt x="59" y="0"/>
                    <a:pt x="59" y="0"/>
                  </a:cubicBezTo>
                </a:path>
              </a:pathLst>
            </a:custGeom>
            <a:noFill/>
            <a:ln w="28575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8736013" y="1360488"/>
              <a:ext cx="247650" cy="119062"/>
            </a:xfrm>
            <a:custGeom>
              <a:avLst/>
              <a:gdLst>
                <a:gd name="T0" fmla="*/ 23 w 65"/>
                <a:gd name="T1" fmla="*/ 7 h 31"/>
                <a:gd name="T2" fmla="*/ 5 w 65"/>
                <a:gd name="T3" fmla="*/ 17 h 31"/>
                <a:gd name="T4" fmla="*/ 2 w 65"/>
                <a:gd name="T5" fmla="*/ 26 h 31"/>
                <a:gd name="T6" fmla="*/ 2 w 65"/>
                <a:gd name="T7" fmla="*/ 26 h 31"/>
                <a:gd name="T8" fmla="*/ 11 w 65"/>
                <a:gd name="T9" fmla="*/ 29 h 31"/>
                <a:gd name="T10" fmla="*/ 65 w 65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1">
                  <a:moveTo>
                    <a:pt x="23" y="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1" y="18"/>
                    <a:pt x="0" y="23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4" y="29"/>
                    <a:pt x="8" y="31"/>
                    <a:pt x="11" y="29"/>
                  </a:cubicBezTo>
                  <a:cubicBezTo>
                    <a:pt x="65" y="0"/>
                    <a:pt x="65" y="0"/>
                    <a:pt x="65" y="0"/>
                  </a:cubicBezTo>
                </a:path>
              </a:pathLst>
            </a:custGeom>
            <a:noFill/>
            <a:ln w="28575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8785225" y="1409700"/>
              <a:ext cx="225425" cy="104775"/>
            </a:xfrm>
            <a:custGeom>
              <a:avLst/>
              <a:gdLst>
                <a:gd name="T0" fmla="*/ 20 w 59"/>
                <a:gd name="T1" fmla="*/ 4 h 27"/>
                <a:gd name="T2" fmla="*/ 4 w 59"/>
                <a:gd name="T3" fmla="*/ 13 h 27"/>
                <a:gd name="T4" fmla="*/ 1 w 59"/>
                <a:gd name="T5" fmla="*/ 22 h 27"/>
                <a:gd name="T6" fmla="*/ 1 w 59"/>
                <a:gd name="T7" fmla="*/ 22 h 27"/>
                <a:gd name="T8" fmla="*/ 11 w 59"/>
                <a:gd name="T9" fmla="*/ 25 h 27"/>
                <a:gd name="T10" fmla="*/ 59 w 59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7">
                  <a:moveTo>
                    <a:pt x="20" y="4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1" y="14"/>
                    <a:pt x="0" y="19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3" y="26"/>
                    <a:pt x="8" y="27"/>
                    <a:pt x="11" y="25"/>
                  </a:cubicBezTo>
                  <a:cubicBezTo>
                    <a:pt x="59" y="0"/>
                    <a:pt x="59" y="0"/>
                    <a:pt x="59" y="0"/>
                  </a:cubicBezTo>
                </a:path>
              </a:pathLst>
            </a:custGeom>
            <a:noFill/>
            <a:ln w="28575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8839200" y="1117600"/>
              <a:ext cx="411163" cy="427037"/>
            </a:xfrm>
            <a:custGeom>
              <a:avLst/>
              <a:gdLst>
                <a:gd name="T0" fmla="*/ 18 w 108"/>
                <a:gd name="T1" fmla="*/ 90 h 111"/>
                <a:gd name="T2" fmla="*/ 5 w 108"/>
                <a:gd name="T3" fmla="*/ 97 h 111"/>
                <a:gd name="T4" fmla="*/ 2 w 108"/>
                <a:gd name="T5" fmla="*/ 106 h 111"/>
                <a:gd name="T6" fmla="*/ 2 w 108"/>
                <a:gd name="T7" fmla="*/ 106 h 111"/>
                <a:gd name="T8" fmla="*/ 12 w 108"/>
                <a:gd name="T9" fmla="*/ 109 h 111"/>
                <a:gd name="T10" fmla="*/ 52 w 108"/>
                <a:gd name="T11" fmla="*/ 88 h 111"/>
                <a:gd name="T12" fmla="*/ 61 w 108"/>
                <a:gd name="T13" fmla="*/ 83 h 111"/>
                <a:gd name="T14" fmla="*/ 75 w 108"/>
                <a:gd name="T15" fmla="*/ 72 h 111"/>
                <a:gd name="T16" fmla="*/ 108 w 108"/>
                <a:gd name="T17" fmla="*/ 50 h 111"/>
                <a:gd name="T18" fmla="*/ 82 w 108"/>
                <a:gd name="T19" fmla="*/ 0 h 111"/>
                <a:gd name="T20" fmla="*/ 63 w 108"/>
                <a:gd name="T21" fmla="*/ 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11">
                  <a:moveTo>
                    <a:pt x="18" y="90"/>
                  </a:moveTo>
                  <a:cubicBezTo>
                    <a:pt x="5" y="97"/>
                    <a:pt x="5" y="97"/>
                    <a:pt x="5" y="97"/>
                  </a:cubicBezTo>
                  <a:cubicBezTo>
                    <a:pt x="2" y="99"/>
                    <a:pt x="0" y="103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4" y="110"/>
                    <a:pt x="8" y="111"/>
                    <a:pt x="12" y="109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61" y="83"/>
                    <a:pt x="61" y="83"/>
                    <a:pt x="61" y="83"/>
                  </a:cubicBezTo>
                  <a:cubicBezTo>
                    <a:pt x="61" y="83"/>
                    <a:pt x="68" y="80"/>
                    <a:pt x="75" y="72"/>
                  </a:cubicBezTo>
                  <a:cubicBezTo>
                    <a:pt x="82" y="64"/>
                    <a:pt x="91" y="59"/>
                    <a:pt x="108" y="5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63" y="9"/>
                    <a:pt x="63" y="9"/>
                    <a:pt x="63" y="9"/>
                  </a:cubicBezTo>
                </a:path>
              </a:pathLst>
            </a:custGeom>
            <a:noFill/>
            <a:ln w="28575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Prostokąt 21"/>
          <p:cNvSpPr/>
          <p:nvPr/>
        </p:nvSpPr>
        <p:spPr>
          <a:xfrm>
            <a:off x="4076871" y="1748282"/>
            <a:ext cx="4671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accent5"/>
                </a:solidFill>
                <a:latin typeface="+mn-lt"/>
              </a:rPr>
              <a:t>Główne cele działań komunikacyjnych </a:t>
            </a:r>
            <a:endParaRPr lang="pl-PL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646125" y="2941527"/>
            <a:ext cx="3948207" cy="2138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600" dirty="0">
              <a:solidFill>
                <a:schemeClr val="accent5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przekazanie informacji o realizowanej inwestycji władzom lokalnym, właścicielom nieruchomości przez, które przebiegać będzie trasa gazociągu oraz mieszkańcom gmin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97C73D1F-90C7-45DD-929D-33614203045D}"/>
              </a:ext>
            </a:extLst>
          </p:cNvPr>
          <p:cNvSpPr/>
          <p:nvPr/>
        </p:nvSpPr>
        <p:spPr>
          <a:xfrm flipH="1">
            <a:off x="7917635" y="3072881"/>
            <a:ext cx="4011012" cy="2138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600" dirty="0">
              <a:solidFill>
                <a:schemeClr val="accent5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pozyskanie akceptacji społecznej dla inwestycji poprzez budowanie i utrzymywanie pozytywnych relacji z interesariuszami 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02147003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9336" y="116632"/>
            <a:ext cx="12192000" cy="1095405"/>
          </a:xfrm>
        </p:spPr>
        <p:txBody>
          <a:bodyPr/>
          <a:lstStyle/>
          <a:p>
            <a:pPr>
              <a:defRPr/>
            </a:pPr>
            <a:r>
              <a:rPr lang="pl-PL" dirty="0">
                <a:latin typeface="Century Gothic" panose="020B0502020202020204" pitchFamily="34" charset="0"/>
              </a:rPr>
              <a:t>Realizowane zadania komunikacyjne</a:t>
            </a:r>
            <a:br>
              <a:rPr lang="pl-PL" sz="2400" dirty="0">
                <a:solidFill>
                  <a:schemeClr val="bg1"/>
                </a:solidFill>
                <a:latin typeface="Century Gothic" pitchFamily="34" charset="0"/>
              </a:rPr>
            </a:br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0337CDF-9DC5-415D-8AF2-A68C9F1DE5A7}"/>
              </a:ext>
            </a:extLst>
          </p:cNvPr>
          <p:cNvSpPr/>
          <p:nvPr/>
        </p:nvSpPr>
        <p:spPr>
          <a:xfrm>
            <a:off x="479376" y="1844824"/>
            <a:ext cx="1123324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cap="all" spc="80" dirty="0">
                <a:ln w="3175">
                  <a:noFill/>
                </a:ln>
                <a:solidFill>
                  <a:schemeClr val="accent6"/>
                </a:solidFill>
                <a:latin typeface="+mn-lt"/>
                <a:ea typeface="Segoe UI Black" panose="020B0A02040204020203" pitchFamily="34" charset="0"/>
                <a:cs typeface="Segoe UI Black" panose="020B0A02040204020203" pitchFamily="34" charset="0"/>
              </a:rPr>
              <a:t>S</a:t>
            </a:r>
            <a:r>
              <a:rPr lang="pl-PL" b="1" spc="80" dirty="0">
                <a:ln w="3175">
                  <a:noFill/>
                </a:ln>
                <a:solidFill>
                  <a:schemeClr val="accent6"/>
                </a:solidFill>
                <a:latin typeface="+mn-lt"/>
                <a:ea typeface="Segoe UI Black" panose="020B0A02040204020203" pitchFamily="34" charset="0"/>
                <a:cs typeface="Segoe UI Black" panose="020B0A02040204020203" pitchFamily="34" charset="0"/>
              </a:rPr>
              <a:t>ponsoring</a:t>
            </a:r>
          </a:p>
          <a:p>
            <a:pPr algn="ctr">
              <a:lnSpc>
                <a:spcPct val="150000"/>
              </a:lnSpc>
            </a:pPr>
            <a:endParaRPr lang="pl-PL" dirty="0">
              <a:solidFill>
                <a:schemeClr val="accent5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GAZ-SYSTEM w 2018 obejmie sponsoringiem następujące wydarzenia w gminach na trasie gazociągu Goleniów-Płoty: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Gmina Płoty: Festiwal Ekologiczny EKO-MIX, EKO- CUP - 9 czerwiec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Gmina Płoty: Bieg o sztachetkę - 15 wrzesień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Gmina Goleniów: XXX Goleniowska Mila Niepodległości i Bieg na 10 km - 11 listopad </a:t>
            </a:r>
          </a:p>
          <a:p>
            <a:pPr algn="ctr">
              <a:lnSpc>
                <a:spcPct val="150000"/>
              </a:lnSpc>
            </a:pPr>
            <a:endParaRPr lang="pl-PL" sz="1600" b="1" cap="all" spc="80" dirty="0">
              <a:ln w="3175">
                <a:noFill/>
              </a:ln>
              <a:solidFill>
                <a:schemeClr val="accent6"/>
              </a:solidFill>
              <a:latin typeface="Century Gothic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pl-PL" sz="1600" b="1" cap="all" spc="80" dirty="0">
              <a:ln w="3175">
                <a:noFill/>
              </a:ln>
              <a:solidFill>
                <a:schemeClr val="accent6"/>
              </a:solidFill>
              <a:latin typeface="Century Gothic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6414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2376" y="83064"/>
            <a:ext cx="12192000" cy="109540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dirty="0"/>
              <a:t>INFORMACJE DLA Właścicieli nieruchomości, na których będzie budowany gazociąg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4300470-BB56-4D12-8550-F3D6CCA6085F}"/>
              </a:ext>
            </a:extLst>
          </p:cNvPr>
          <p:cNvSpPr/>
          <p:nvPr/>
        </p:nvSpPr>
        <p:spPr>
          <a:xfrm>
            <a:off x="191344" y="1412776"/>
            <a:ext cx="115932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pl-PL" sz="1600" b="1" dirty="0">
              <a:solidFill>
                <a:schemeClr val="accent5"/>
              </a:solidFill>
              <a:latin typeface="+mj-lt"/>
            </a:endParaRPr>
          </a:p>
          <a:p>
            <a:pPr marL="285750" indent="-285750" algn="just" defTabSz="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accent5"/>
                </a:solidFill>
                <a:latin typeface="+mj-lt"/>
              </a:rPr>
              <a:t>Zawiadomienie właściciela nieruchomości o rozpoczęciu budowy </a:t>
            </a:r>
            <a:r>
              <a:rPr lang="pl-PL" sz="1600" dirty="0">
                <a:solidFill>
                  <a:schemeClr val="accent5"/>
                </a:solidFill>
                <a:latin typeface="+mj-lt"/>
              </a:rPr>
              <a:t>- minimum 30 dni przed rozpoczęciem budowy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600" dirty="0">
              <a:solidFill>
                <a:schemeClr val="accent5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accent5"/>
                </a:solidFill>
                <a:latin typeface="+mj-lt"/>
              </a:rPr>
              <a:t>Opisanie stanu nieruchomości przed rozpoczęciem robót </a:t>
            </a:r>
            <a:r>
              <a:rPr lang="pl-PL" sz="1600" dirty="0">
                <a:solidFill>
                  <a:schemeClr val="accent5"/>
                </a:solidFill>
                <a:latin typeface="+mj-lt"/>
              </a:rPr>
              <a:t>- komisyjnie w obecności rzeczoznawcy majątkowego, przedstawiciela wykonawcy robót  przy udziale Właściciela nieruchomości 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600" dirty="0">
              <a:solidFill>
                <a:schemeClr val="accent5"/>
              </a:solidFill>
              <a:latin typeface="+mj-lt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accent5"/>
                </a:solidFill>
                <a:latin typeface="+mj-lt"/>
              </a:rPr>
              <a:t>Zgłoszenie do Agencji Restrukturyzacji i Modernizacji Rolnictwa </a:t>
            </a:r>
            <a:r>
              <a:rPr lang="pl-PL" sz="1600" dirty="0">
                <a:solidFill>
                  <a:schemeClr val="accent5"/>
                </a:solidFill>
                <a:latin typeface="+mj-lt"/>
              </a:rPr>
              <a:t>- w ciągu 10 dni od faktycznego rozpoczęcia prac budowlanych złożenie wniosku do Agencji o wyłączenie z dopłat powierzchni działki, na której prowadzone będą prace budowlane. </a:t>
            </a:r>
          </a:p>
          <a:p>
            <a:pPr>
              <a:lnSpc>
                <a:spcPct val="150000"/>
              </a:lnSpc>
            </a:pPr>
            <a:endParaRPr lang="pl-PL" sz="1600" dirty="0">
              <a:solidFill>
                <a:schemeClr val="accent5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accent5"/>
                </a:solidFill>
                <a:latin typeface="+mj-lt"/>
              </a:rPr>
              <a:t>Realizacja prac budowlanych </a:t>
            </a:r>
            <a:r>
              <a:rPr lang="pl-PL" sz="1600" dirty="0">
                <a:solidFill>
                  <a:schemeClr val="accent5"/>
                </a:solidFill>
                <a:latin typeface="+mj-lt"/>
              </a:rPr>
              <a:t>- szerokość pasa montażowego to ok. 28 metrów na terenach obejmujących grunty orne, łąki, pastwiska, nieużytki (w miejscach przekroczeń z drogami, torami i rzekami pas montażowy poszerzono do 38m) oraz ok. 18 metrów na terenach leśnych.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600" dirty="0">
              <a:solidFill>
                <a:schemeClr val="accent5"/>
              </a:solidFill>
              <a:latin typeface="+mj-lt"/>
            </a:endParaRPr>
          </a:p>
          <a:p>
            <a:pPr marL="457200" algn="just">
              <a:spcAft>
                <a:spcPts val="0"/>
              </a:spcAft>
            </a:pPr>
            <a:endParaRPr lang="pl-PL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2847751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2376" y="83064"/>
            <a:ext cx="12192000" cy="109540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dirty="0"/>
              <a:t>INFORMACJE DLA Właścicieli nieruchomości, na których będzie budowany gazociąg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4300470-BB56-4D12-8550-F3D6CCA6085F}"/>
              </a:ext>
            </a:extLst>
          </p:cNvPr>
          <p:cNvSpPr/>
          <p:nvPr/>
        </p:nvSpPr>
        <p:spPr>
          <a:xfrm>
            <a:off x="191344" y="1412776"/>
            <a:ext cx="11593288" cy="4846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600" b="1" dirty="0">
              <a:solidFill>
                <a:schemeClr val="accent5"/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accent5"/>
                </a:solidFill>
                <a:latin typeface="+mn-lt"/>
              </a:rPr>
              <a:t>Wycinka drzew </a:t>
            </a:r>
            <a:r>
              <a:rPr lang="pl-PL" sz="1600" dirty="0">
                <a:solidFill>
                  <a:schemeClr val="accent5"/>
                </a:solidFill>
                <a:latin typeface="+mn-lt"/>
              </a:rPr>
              <a:t>- drewno pozyskane z wycinki zostanie protokolarnie przekazane Właścicielowi nieruchomości.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600" dirty="0">
              <a:solidFill>
                <a:schemeClr val="accent5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accent5"/>
                </a:solidFill>
                <a:latin typeface="+mj-lt"/>
              </a:rPr>
              <a:t>Odbudowa systemów melioracyjnych</a:t>
            </a:r>
            <a:r>
              <a:rPr lang="pl-PL" sz="1600" dirty="0">
                <a:solidFill>
                  <a:schemeClr val="accent5"/>
                </a:solidFill>
                <a:latin typeface="+mj-lt"/>
              </a:rPr>
              <a:t>  - ciągi drenarskie zerwane podczas prac zostaną odbudowane. Odbiór protokolarny odbudowy przez Właściciela.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600" dirty="0">
              <a:solidFill>
                <a:schemeClr val="accent5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accent5"/>
                </a:solidFill>
                <a:latin typeface="+mj-lt"/>
              </a:rPr>
              <a:t>Odbiór nieruchomości po inwestycji </a:t>
            </a:r>
            <a:r>
              <a:rPr lang="pl-PL" sz="1600" dirty="0">
                <a:solidFill>
                  <a:schemeClr val="accent5"/>
                </a:solidFill>
                <a:latin typeface="+mj-lt"/>
              </a:rPr>
              <a:t>– ponowne opisanie nieruchomości komisyjnie w obecności rzeczoznawcy majątkowego, przedstawiciela wykonawcy robót przy udziale Właściciela nieruchomości.</a:t>
            </a:r>
          </a:p>
          <a:p>
            <a:pPr>
              <a:lnSpc>
                <a:spcPct val="150000"/>
              </a:lnSpc>
            </a:pPr>
            <a:endParaRPr lang="pl-PL" sz="1600" dirty="0">
              <a:solidFill>
                <a:schemeClr val="accent5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accent5"/>
                </a:solidFill>
                <a:latin typeface="+mj-lt"/>
              </a:rPr>
              <a:t>Odszkodowania</a:t>
            </a:r>
            <a:r>
              <a:rPr lang="pl-PL" sz="1600" dirty="0">
                <a:solidFill>
                  <a:schemeClr val="accent5"/>
                </a:solidFill>
                <a:latin typeface="+mj-lt"/>
              </a:rPr>
              <a:t> - wysokość odszkodowania zostanie ustalona przez Wojewodę Zachodniopomorskiego w drodze decyzji na podstawie operatu szacunkowego sporządzonego przez rzeczoznawcę majątkowego powołanego w toku postępowania administracyjnego. Odszkodowanie obejmować będzie rekompensatę za szkody fizyczne i prawne.</a:t>
            </a:r>
          </a:p>
        </p:txBody>
      </p:sp>
    </p:spTree>
    <p:extLst>
      <p:ext uri="{BB962C8B-B14F-4D97-AF65-F5344CB8AC3E}">
        <p14:creationId xmlns:p14="http://schemas.microsoft.com/office/powerpoint/2010/main" val="167227738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9336" y="116632"/>
            <a:ext cx="12192000" cy="1095405"/>
          </a:xfrm>
        </p:spPr>
        <p:txBody>
          <a:bodyPr/>
          <a:lstStyle/>
          <a:p>
            <a:pPr>
              <a:defRPr/>
            </a:pPr>
            <a:r>
              <a:rPr lang="pl-PL" dirty="0" err="1"/>
              <a:t>KoNTAKTY</a:t>
            </a:r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65CA962-3AE3-48EA-88D4-F1AE3E3CA286}"/>
              </a:ext>
            </a:extLst>
          </p:cNvPr>
          <p:cNvSpPr/>
          <p:nvPr/>
        </p:nvSpPr>
        <p:spPr>
          <a:xfrm>
            <a:off x="1414664" y="1412776"/>
            <a:ext cx="10658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chemeClr val="accent5"/>
                </a:solidFill>
                <a:latin typeface="+mn-lt"/>
              </a:rPr>
              <a:t>Szczegółowych informacji na temat prowadzonej inwestycji udzielają:</a:t>
            </a:r>
          </a:p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Kierownik Projektu ze strony GAZ-SYSTEM : </a:t>
            </a:r>
            <a:r>
              <a:rPr lang="pl-PL" sz="1600" b="1" dirty="0">
                <a:solidFill>
                  <a:srgbClr val="FF5D23"/>
                </a:solidFill>
                <a:latin typeface="+mn-lt"/>
              </a:rPr>
              <a:t>Piotr Sosnowski tel.61 854 45 04</a:t>
            </a:r>
          </a:p>
          <a:p>
            <a:pPr>
              <a:lnSpc>
                <a:spcPct val="150000"/>
              </a:lnSpc>
            </a:pPr>
            <a:endParaRPr lang="pl-PL" sz="1600" dirty="0">
              <a:solidFill>
                <a:schemeClr val="accent5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Przedstawiciel Wykonawcy Robót Budowlanych: </a:t>
            </a:r>
            <a:r>
              <a:rPr lang="pl-PL" sz="1600" b="1" dirty="0">
                <a:solidFill>
                  <a:srgbClr val="FF5D23"/>
                </a:solidFill>
                <a:latin typeface="+mn-lt"/>
              </a:rPr>
              <a:t>Patryk Kałużny Kierownik Budowy tel. 694 415 637</a:t>
            </a:r>
          </a:p>
          <a:p>
            <a:pPr>
              <a:lnSpc>
                <a:spcPct val="150000"/>
              </a:lnSpc>
            </a:pPr>
            <a:r>
              <a:rPr lang="pl-PL" sz="1600" b="1" dirty="0">
                <a:solidFill>
                  <a:srgbClr val="FF5D23"/>
                </a:solidFill>
                <a:latin typeface="+mn-lt"/>
              </a:rPr>
              <a:t>					    Robert </a:t>
            </a:r>
            <a:r>
              <a:rPr lang="pl-PL" sz="1600" b="1" dirty="0" err="1">
                <a:solidFill>
                  <a:srgbClr val="FF5D23"/>
                </a:solidFill>
                <a:latin typeface="+mn-lt"/>
              </a:rPr>
              <a:t>Czmok</a:t>
            </a:r>
            <a:r>
              <a:rPr lang="pl-PL" sz="1600" b="1" dirty="0">
                <a:solidFill>
                  <a:srgbClr val="FF5D23"/>
                </a:solidFill>
                <a:latin typeface="+mn-lt"/>
              </a:rPr>
              <a:t> Kierownik Projektu WRB tel.605 470 789</a:t>
            </a:r>
          </a:p>
          <a:p>
            <a:pPr>
              <a:lnSpc>
                <a:spcPct val="150000"/>
              </a:lnSpc>
            </a:pPr>
            <a:endParaRPr lang="pl-PL" sz="1600" b="1" dirty="0">
              <a:solidFill>
                <a:srgbClr val="FF5D23"/>
              </a:solidFill>
              <a:latin typeface="+mn-lt"/>
            </a:endParaRPr>
          </a:p>
          <a:p>
            <a:r>
              <a:rPr lang="pl-PL" sz="1600" dirty="0">
                <a:solidFill>
                  <a:schemeClr val="accent5"/>
                </a:solidFill>
                <a:latin typeface="+mn-lt"/>
              </a:rPr>
              <a:t>Przedstawiciel Wykonawcy  nadzoru Inwestorskiego: </a:t>
            </a:r>
            <a:r>
              <a:rPr lang="pl-PL" sz="1600" b="1" dirty="0">
                <a:solidFill>
                  <a:srgbClr val="FF5D23"/>
                </a:solidFill>
                <a:latin typeface="+mn-lt"/>
              </a:rPr>
              <a:t>Artur Niewiarowski Kierownik Kontraktu WNI </a:t>
            </a:r>
          </a:p>
          <a:p>
            <a:r>
              <a:rPr lang="pl-PL" sz="1600" b="1" dirty="0">
                <a:solidFill>
                  <a:srgbClr val="FF5D23"/>
                </a:solidFill>
                <a:latin typeface="+mn-lt"/>
              </a:rPr>
              <a:t>							tel. 692 326 955</a:t>
            </a:r>
          </a:p>
          <a:p>
            <a:r>
              <a:rPr lang="pl-PL" sz="1600" b="1" dirty="0">
                <a:solidFill>
                  <a:srgbClr val="FF5D23"/>
                </a:solidFill>
                <a:latin typeface="+mn-lt"/>
              </a:rPr>
              <a:t> </a:t>
            </a:r>
            <a:endParaRPr lang="pl-PL" sz="1600" dirty="0">
              <a:solidFill>
                <a:schemeClr val="accent5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Przedstawiciele GAZ-SYSTEM do kontaktu w sprawie nieruchomości: </a:t>
            </a:r>
            <a:r>
              <a:rPr lang="pl-PL" sz="1600" b="1" dirty="0">
                <a:solidFill>
                  <a:srgbClr val="FF5D23"/>
                </a:solidFill>
                <a:latin typeface="+mn-lt"/>
              </a:rPr>
              <a:t>Żaneta Kieliszak tel. 61 854 45 38,</a:t>
            </a:r>
          </a:p>
          <a:p>
            <a:pPr>
              <a:lnSpc>
                <a:spcPct val="150000"/>
              </a:lnSpc>
            </a:pPr>
            <a:r>
              <a:rPr lang="pl-PL" sz="1600" b="1" dirty="0">
                <a:solidFill>
                  <a:srgbClr val="FF5D23"/>
                </a:solidFill>
                <a:latin typeface="+mn-lt"/>
              </a:rPr>
              <a:t>							     Joanna </a:t>
            </a:r>
            <a:r>
              <a:rPr lang="pl-PL" sz="1600" b="1" dirty="0" err="1">
                <a:solidFill>
                  <a:srgbClr val="FF5D23"/>
                </a:solidFill>
                <a:latin typeface="+mn-lt"/>
              </a:rPr>
              <a:t>Otczyk</a:t>
            </a:r>
            <a:r>
              <a:rPr lang="pl-PL" sz="1600" b="1" dirty="0">
                <a:solidFill>
                  <a:srgbClr val="FF5D23"/>
                </a:solidFill>
                <a:latin typeface="+mn-lt"/>
              </a:rPr>
              <a:t> tel. 61 854 45 71 </a:t>
            </a:r>
            <a:endParaRPr lang="pl-PL" sz="1600" dirty="0">
              <a:solidFill>
                <a:schemeClr val="accent5"/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</a:pPr>
            <a:r>
              <a:rPr lang="pl-PL" sz="1600" dirty="0">
                <a:solidFill>
                  <a:schemeClr val="accent5"/>
                </a:solidFill>
                <a:latin typeface="+mj-lt"/>
              </a:rPr>
              <a:t>Przedstawiciel GAZ-SYSTEM  do kontaktu: </a:t>
            </a:r>
            <a:r>
              <a:rPr lang="pl-PL" sz="1600" b="1" dirty="0">
                <a:solidFill>
                  <a:srgbClr val="FF5D23"/>
                </a:solidFill>
                <a:latin typeface="+mn-lt"/>
              </a:rPr>
              <a:t>Agnieszka Bochyńska tel. 61 854 45 01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accent5"/>
                </a:solidFill>
                <a:latin typeface="+mj-lt"/>
              </a:rPr>
              <a:t>e- mail: komunikacja.poznan.@gaz-system.pl</a:t>
            </a:r>
            <a:endParaRPr lang="pl-PL" sz="1600" dirty="0">
              <a:solidFill>
                <a:schemeClr val="accent5"/>
              </a:solidFill>
              <a:latin typeface="+mj-lt"/>
            </a:endParaRPr>
          </a:p>
          <a:p>
            <a:pPr>
              <a:buNone/>
            </a:pPr>
            <a:endParaRPr lang="pl-PL" sz="1600" dirty="0">
              <a:latin typeface="+mn-lt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9BA3C67-ADB7-4101-944F-3B6C732BA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55" y="4227714"/>
            <a:ext cx="913709" cy="889505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59488BD4-711E-45B7-B9C6-61EC1B848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32" y="2126230"/>
            <a:ext cx="1108154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4133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 bwMode="auto">
          <a:xfrm>
            <a:off x="0" y="2707763"/>
            <a:ext cx="12192000" cy="72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pl-PL" sz="2900" b="1" cap="all" spc="80" dirty="0">
                <a:ln w="3175">
                  <a:noFill/>
                </a:ln>
                <a:solidFill>
                  <a:schemeClr val="accent6"/>
                </a:solidFill>
                <a:latin typeface="Century Gothic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Dziękuję za uwagę</a:t>
            </a:r>
          </a:p>
          <a:p>
            <a:pPr>
              <a:buNone/>
              <a:defRPr/>
            </a:pPr>
            <a:br>
              <a:rPr lang="pl-PL" altLang="pl-PL" sz="22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pl-PL" altLang="pl-PL" sz="15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81827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GAZ-SYSTEM – podstawowe informacje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479376" y="1268760"/>
            <a:ext cx="11449272" cy="4869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sz="2400" dirty="0">
              <a:solidFill>
                <a:schemeClr val="accent5"/>
              </a:solidFill>
              <a:latin typeface="+mn-lt"/>
            </a:endParaRPr>
          </a:p>
          <a:p>
            <a:pPr algn="just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r>
              <a:rPr lang="pl-PL" sz="2400" dirty="0">
                <a:solidFill>
                  <a:schemeClr val="accent5"/>
                </a:solidFill>
                <a:latin typeface="+mn-lt"/>
              </a:rPr>
              <a:t>Operator Gazociągów Przesyłowych GAZ-SYSTEM S.A. jest jednoosobową spółką akcyjną Skarbu Państwa o znaczeniu strategicznym dla polskiej gospodarki oraz bezpieczeństwa energetycznego kraju.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400" dirty="0">
                <a:solidFill>
                  <a:schemeClr val="accent5"/>
                </a:solidFill>
                <a:latin typeface="+mn-lt"/>
              </a:rPr>
              <a:t>Kluczowym zadaniem GAZ-SYSTEM jest transport paliw gazowych siecią przesyłową na terenie całego kraju, w celu ich dostarczenia do sieci dystrybucyjnych oraz do odbiorców końcowych podłączonych do systemu przesyłowego.</a:t>
            </a:r>
          </a:p>
          <a:p>
            <a:pPr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sz="16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984657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238070"/>
            <a:ext cx="12192000" cy="1095405"/>
          </a:xfrm>
        </p:spPr>
        <p:txBody>
          <a:bodyPr/>
          <a:lstStyle/>
          <a:p>
            <a:r>
              <a:rPr lang="pl-PL" dirty="0"/>
              <a:t>GAZ-SYSTEM – podstawowe informacje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706016" y="1585418"/>
            <a:ext cx="5389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sz="1600" b="1" dirty="0">
              <a:gradFill>
                <a:gsLst>
                  <a:gs pos="125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</a:endParaRPr>
          </a:p>
          <a:p>
            <a:pPr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sz="1600" b="1" dirty="0">
              <a:gradFill>
                <a:gsLst>
                  <a:gs pos="125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31B6152-C58B-46D9-B54A-CB2657836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28" y="1196752"/>
            <a:ext cx="6768752" cy="517840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43BBEC4-4AC1-4261-A80F-6D296D897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5272582"/>
            <a:ext cx="2308092" cy="146878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F933F77-FBF5-4E11-B2B8-38FE50447C57}"/>
              </a:ext>
            </a:extLst>
          </p:cNvPr>
          <p:cNvSpPr txBox="1"/>
          <p:nvPr/>
        </p:nvSpPr>
        <p:spPr>
          <a:xfrm>
            <a:off x="7608168" y="1491656"/>
            <a:ext cx="288032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l-PL" sz="2400" b="1" dirty="0">
                <a:solidFill>
                  <a:srgbClr val="DDDDDD">
                    <a:lumMod val="50000"/>
                  </a:srgbClr>
                </a:solidFill>
                <a:latin typeface="Century Gothic" panose="020F0302020204030204"/>
              </a:rPr>
              <a:t>11.059 km</a:t>
            </a:r>
          </a:p>
          <a:p>
            <a:pPr algn="r">
              <a:defRPr/>
            </a:pPr>
            <a:r>
              <a:rPr lang="pl-PL" sz="1200" b="1" dirty="0">
                <a:solidFill>
                  <a:srgbClr val="DDDDDD">
                    <a:lumMod val="50000"/>
                  </a:srgbClr>
                </a:solidFill>
                <a:latin typeface="Century Gothic" panose="020F0302020204030204"/>
              </a:rPr>
              <a:t>DŁUGOŚĆ KRAJOWEJ SIECI PRZESYŁOWEJ</a:t>
            </a:r>
          </a:p>
          <a:p>
            <a:pPr algn="r">
              <a:defRPr/>
            </a:pPr>
            <a:endParaRPr lang="pl-PL" b="1" dirty="0">
              <a:solidFill>
                <a:srgbClr val="DDDDDD">
                  <a:lumMod val="50000"/>
                </a:srgbClr>
              </a:solidFill>
              <a:latin typeface="Century Gothic" panose="020F0302020204030204"/>
            </a:endParaRPr>
          </a:p>
          <a:p>
            <a:pPr algn="r">
              <a:defRPr/>
            </a:pPr>
            <a:r>
              <a:rPr lang="pl-PL" sz="2400" b="1" dirty="0">
                <a:solidFill>
                  <a:srgbClr val="DDDDDD">
                    <a:lumMod val="50000"/>
                  </a:srgbClr>
                </a:solidFill>
                <a:latin typeface="Century Gothic" panose="020F0302020204030204"/>
              </a:rPr>
              <a:t>903</a:t>
            </a:r>
            <a:r>
              <a:rPr lang="pl-PL" b="1" dirty="0">
                <a:solidFill>
                  <a:srgbClr val="DDDDDD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pl-PL" sz="1200" b="1" dirty="0">
                <a:solidFill>
                  <a:srgbClr val="DDDDDD">
                    <a:lumMod val="50000"/>
                  </a:srgbClr>
                </a:solidFill>
                <a:latin typeface="Century Gothic" panose="020F0302020204030204"/>
              </a:rPr>
              <a:t>STACJI GAZOWYCH</a:t>
            </a:r>
            <a:endParaRPr lang="pl-PL" b="1" dirty="0">
              <a:solidFill>
                <a:srgbClr val="DDDDDD">
                  <a:lumMod val="50000"/>
                </a:srgbClr>
              </a:solidFill>
              <a:latin typeface="Century Gothic" panose="020F0302020204030204"/>
            </a:endParaRPr>
          </a:p>
          <a:p>
            <a:pPr algn="r">
              <a:defRPr/>
            </a:pPr>
            <a:endParaRPr lang="pl-PL" b="1" dirty="0">
              <a:solidFill>
                <a:srgbClr val="DDDDDD">
                  <a:lumMod val="50000"/>
                </a:srgbClr>
              </a:solidFill>
              <a:latin typeface="Century Gothic" panose="020F0302020204030204"/>
            </a:endParaRPr>
          </a:p>
          <a:p>
            <a:pPr algn="r">
              <a:defRPr/>
            </a:pPr>
            <a:r>
              <a:rPr lang="pl-PL" sz="2400" b="1" dirty="0">
                <a:solidFill>
                  <a:srgbClr val="DDDDDD">
                    <a:lumMod val="50000"/>
                  </a:srgbClr>
                </a:solidFill>
                <a:latin typeface="Century Gothic" panose="020F0302020204030204"/>
              </a:rPr>
              <a:t>14</a:t>
            </a:r>
            <a:r>
              <a:rPr lang="pl-PL" b="1" dirty="0">
                <a:solidFill>
                  <a:srgbClr val="DDDDDD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pl-PL" sz="1200" b="1" dirty="0">
                <a:solidFill>
                  <a:srgbClr val="DDDDDD">
                    <a:lumMod val="50000"/>
                  </a:srgbClr>
                </a:solidFill>
                <a:latin typeface="Century Gothic" panose="020F0302020204030204"/>
              </a:rPr>
              <a:t>TŁOCZNI</a:t>
            </a:r>
            <a:endParaRPr lang="pl-PL" b="1" dirty="0">
              <a:solidFill>
                <a:srgbClr val="DDDDDD">
                  <a:lumMod val="50000"/>
                </a:srgbClr>
              </a:solidFill>
              <a:latin typeface="Century Gothic" panose="020F0302020204030204"/>
            </a:endParaRPr>
          </a:p>
          <a:p>
            <a:pPr algn="r">
              <a:defRPr/>
            </a:pPr>
            <a:endParaRPr lang="pl-PL" b="1" dirty="0">
              <a:solidFill>
                <a:srgbClr val="DDDDDD">
                  <a:lumMod val="50000"/>
                </a:srgbClr>
              </a:solidFill>
              <a:latin typeface="Century Gothic" panose="020F0302020204030204"/>
            </a:endParaRPr>
          </a:p>
          <a:p>
            <a:pPr algn="r">
              <a:defRPr/>
            </a:pPr>
            <a:r>
              <a:rPr lang="pl-PL" sz="2400" b="1" dirty="0">
                <a:solidFill>
                  <a:srgbClr val="9B9B9B">
                    <a:lumMod val="75000"/>
                  </a:srgbClr>
                </a:solidFill>
                <a:latin typeface="Century Gothic" panose="020F0302020204030204"/>
              </a:rPr>
              <a:t>17,6 mld m</a:t>
            </a:r>
            <a:r>
              <a:rPr lang="pl-PL" sz="2400" b="1" baseline="30000" dirty="0">
                <a:solidFill>
                  <a:srgbClr val="9B9B9B">
                    <a:lumMod val="75000"/>
                  </a:srgbClr>
                </a:solidFill>
                <a:latin typeface="Century Gothic" panose="020F0302020204030204"/>
              </a:rPr>
              <a:t>3</a:t>
            </a:r>
          </a:p>
          <a:p>
            <a:pPr algn="r">
              <a:defRPr/>
            </a:pPr>
            <a:r>
              <a:rPr lang="pl-PL" sz="1200" b="1" dirty="0">
                <a:solidFill>
                  <a:srgbClr val="DDDDDD">
                    <a:lumMod val="50000"/>
                  </a:srgbClr>
                </a:solidFill>
                <a:latin typeface="Century Gothic" panose="020F0302020204030204"/>
              </a:rPr>
              <a:t>WOLUMEN PRZESŁANEGO GAZU</a:t>
            </a:r>
          </a:p>
          <a:p>
            <a:pPr algn="r">
              <a:defRPr/>
            </a:pPr>
            <a:endParaRPr lang="pl-PL" sz="2400" b="1" dirty="0">
              <a:solidFill>
                <a:srgbClr val="DDDDDD">
                  <a:lumMod val="50000"/>
                </a:srgbClr>
              </a:solidFill>
              <a:latin typeface="Century Gothic" panose="020F0302020204030204"/>
            </a:endParaRPr>
          </a:p>
          <a:p>
            <a:pPr algn="r">
              <a:defRPr/>
            </a:pPr>
            <a:r>
              <a:rPr lang="pl-PL" sz="2400" b="1" dirty="0">
                <a:solidFill>
                  <a:srgbClr val="DDDDDD">
                    <a:lumMod val="50000"/>
                  </a:srgbClr>
                </a:solidFill>
                <a:latin typeface="Century Gothic" panose="020F0302020204030204"/>
              </a:rPr>
              <a:t>100%</a:t>
            </a:r>
            <a:r>
              <a:rPr lang="pl-PL" b="1" dirty="0">
                <a:solidFill>
                  <a:srgbClr val="DDDDDD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pl-PL" sz="1200" b="1" dirty="0">
                <a:solidFill>
                  <a:srgbClr val="DDDDDD">
                    <a:lumMod val="50000"/>
                  </a:srgbClr>
                </a:solidFill>
                <a:latin typeface="Century Gothic" panose="020F0302020204030204"/>
              </a:rPr>
              <a:t>UDZIAŁÓW </a:t>
            </a:r>
          </a:p>
          <a:p>
            <a:pPr algn="r">
              <a:defRPr/>
            </a:pPr>
            <a:r>
              <a:rPr lang="pl-PL" sz="1200" b="1" dirty="0">
                <a:solidFill>
                  <a:srgbClr val="DDDDDD">
                    <a:lumMod val="50000"/>
                  </a:srgbClr>
                </a:solidFill>
                <a:latin typeface="Century Gothic" panose="020F0302020204030204"/>
              </a:rPr>
              <a:t>SKARBU PAŃSTWA</a:t>
            </a:r>
            <a:endParaRPr lang="pl-PL" b="1" dirty="0">
              <a:solidFill>
                <a:srgbClr val="DDDDDD">
                  <a:lumMod val="50000"/>
                </a:srgbClr>
              </a:solidFill>
              <a:latin typeface="Century Gothic" panose="020F0302020204030204"/>
            </a:endParaRPr>
          </a:p>
          <a:p>
            <a:pPr algn="r">
              <a:defRPr/>
            </a:pPr>
            <a:endParaRPr lang="pl-PL" b="1" dirty="0">
              <a:solidFill>
                <a:srgbClr val="DDDDDD">
                  <a:lumMod val="50000"/>
                </a:srgbClr>
              </a:solidFill>
              <a:latin typeface="Century Gothic" panose="020F0302020204030204"/>
            </a:endParaRPr>
          </a:p>
          <a:p>
            <a:pPr algn="r">
              <a:defRPr/>
            </a:pPr>
            <a:r>
              <a:rPr lang="pl-PL" sz="2000" b="1" dirty="0">
                <a:solidFill>
                  <a:srgbClr val="DDDDDD">
                    <a:lumMod val="50000"/>
                  </a:srgbClr>
                </a:solidFill>
                <a:latin typeface="Century Gothic" panose="020F0302020204030204"/>
              </a:rPr>
              <a:t>TERMINAL LNG </a:t>
            </a:r>
            <a:r>
              <a:rPr lang="pl-PL" sz="1200" b="1" dirty="0">
                <a:solidFill>
                  <a:srgbClr val="DDDDDD">
                    <a:lumMod val="50000"/>
                  </a:srgbClr>
                </a:solidFill>
                <a:latin typeface="Century Gothic" panose="020F0302020204030204"/>
              </a:rPr>
              <a:t>W ŚWINOUJŚCIU </a:t>
            </a:r>
            <a:endParaRPr lang="pl-PL" b="1" dirty="0">
              <a:solidFill>
                <a:srgbClr val="DDDDDD">
                  <a:lumMod val="50000"/>
                </a:srgbClr>
              </a:solidFill>
              <a:latin typeface="Century Gothic" panose="020F0302020204030204"/>
            </a:endParaRPr>
          </a:p>
          <a:p>
            <a:pPr algn="r">
              <a:defRPr/>
            </a:pPr>
            <a:r>
              <a:rPr lang="pl-PL" sz="1100" b="1" dirty="0">
                <a:solidFill>
                  <a:srgbClr val="DDDDDD">
                    <a:lumMod val="50000"/>
                  </a:srgbClr>
                </a:solidFill>
                <a:latin typeface="Century Gothic" panose="020F0302020204030204"/>
              </a:rPr>
              <a:t>(100% właściciel spółki Polskie LNG S.A.)</a:t>
            </a:r>
          </a:p>
          <a:p>
            <a:pPr algn="r">
              <a:defRPr/>
            </a:pPr>
            <a:endParaRPr lang="pl-PL" b="1" dirty="0">
              <a:solidFill>
                <a:srgbClr val="DDDDDD">
                  <a:lumMod val="50000"/>
                </a:srgbClr>
              </a:solidFill>
              <a:latin typeface="Century Gothic" panose="020F0302020204030204"/>
            </a:endParaRPr>
          </a:p>
          <a:p>
            <a:pPr algn="r">
              <a:defRPr/>
            </a:pPr>
            <a:endParaRPr lang="pl-PL" sz="1200" b="1" dirty="0">
              <a:solidFill>
                <a:srgbClr val="DDDDDD">
                  <a:lumMod val="50000"/>
                </a:srgbClr>
              </a:solidFill>
              <a:latin typeface="Century Gothic" panose="020F0302020204030204"/>
            </a:endParaRPr>
          </a:p>
        </p:txBody>
      </p:sp>
      <p:grpSp>
        <p:nvGrpSpPr>
          <p:cNvPr id="9" name="Group 33">
            <a:extLst>
              <a:ext uri="{FF2B5EF4-FFF2-40B4-BE49-F238E27FC236}">
                <a16:creationId xmlns:a16="http://schemas.microsoft.com/office/drawing/2014/main" id="{8C98B899-9856-45C1-A6A2-2F18BAD28C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743705" y="1594303"/>
            <a:ext cx="481618" cy="491592"/>
            <a:chOff x="4964" y="3249"/>
            <a:chExt cx="338" cy="345"/>
          </a:xfrm>
        </p:grpSpPr>
        <p:sp>
          <p:nvSpPr>
            <p:cNvPr id="10" name="AutoShape 32">
              <a:extLst>
                <a:ext uri="{FF2B5EF4-FFF2-40B4-BE49-F238E27FC236}">
                  <a16:creationId xmlns:a16="http://schemas.microsoft.com/office/drawing/2014/main" id="{EABC8990-0A95-4729-B2B6-80BFF357EDC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964" y="3249"/>
              <a:ext cx="33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val 34">
              <a:extLst>
                <a:ext uri="{FF2B5EF4-FFF2-40B4-BE49-F238E27FC236}">
                  <a16:creationId xmlns:a16="http://schemas.microsoft.com/office/drawing/2014/main" id="{19BD3706-348B-4E56-BD55-A3654B505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1" y="3256"/>
              <a:ext cx="326" cy="322"/>
            </a:xfrm>
            <a:prstGeom prst="ellipse">
              <a:avLst/>
            </a:prstGeom>
            <a:noFill/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35">
              <a:extLst>
                <a:ext uri="{FF2B5EF4-FFF2-40B4-BE49-F238E27FC236}">
                  <a16:creationId xmlns:a16="http://schemas.microsoft.com/office/drawing/2014/main" id="{ED42A539-EA74-4977-9CAC-A10018183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5" y="3518"/>
              <a:ext cx="74" cy="74"/>
            </a:xfrm>
            <a:custGeom>
              <a:avLst/>
              <a:gdLst>
                <a:gd name="T0" fmla="*/ 16 w 32"/>
                <a:gd name="T1" fmla="*/ 25 h 32"/>
                <a:gd name="T2" fmla="*/ 6 w 32"/>
                <a:gd name="T3" fmla="*/ 16 h 32"/>
                <a:gd name="T4" fmla="*/ 16 w 32"/>
                <a:gd name="T5" fmla="*/ 6 h 32"/>
                <a:gd name="T6" fmla="*/ 16 w 32"/>
                <a:gd name="T7" fmla="*/ 6 h 32"/>
                <a:gd name="T8" fmla="*/ 26 w 32"/>
                <a:gd name="T9" fmla="*/ 16 h 32"/>
                <a:gd name="T10" fmla="*/ 16 w 32"/>
                <a:gd name="T11" fmla="*/ 25 h 32"/>
                <a:gd name="T12" fmla="*/ 16 w 32"/>
                <a:gd name="T13" fmla="*/ 0 h 32"/>
                <a:gd name="T14" fmla="*/ 0 w 32"/>
                <a:gd name="T15" fmla="*/ 16 h 32"/>
                <a:gd name="T16" fmla="*/ 16 w 32"/>
                <a:gd name="T17" fmla="*/ 32 h 32"/>
                <a:gd name="T18" fmla="*/ 32 w 32"/>
                <a:gd name="T19" fmla="*/ 16 h 32"/>
                <a:gd name="T20" fmla="*/ 16 w 32"/>
                <a:gd name="T2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32">
                  <a:moveTo>
                    <a:pt x="16" y="25"/>
                  </a:moveTo>
                  <a:cubicBezTo>
                    <a:pt x="10" y="25"/>
                    <a:pt x="6" y="21"/>
                    <a:pt x="6" y="16"/>
                  </a:cubicBezTo>
                  <a:cubicBezTo>
                    <a:pt x="6" y="10"/>
                    <a:pt x="10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1" y="6"/>
                    <a:pt x="26" y="10"/>
                    <a:pt x="26" y="16"/>
                  </a:cubicBezTo>
                  <a:cubicBezTo>
                    <a:pt x="26" y="21"/>
                    <a:pt x="21" y="25"/>
                    <a:pt x="16" y="25"/>
                  </a:cubicBezTo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4"/>
                    <a:pt x="7" y="32"/>
                    <a:pt x="16" y="32"/>
                  </a:cubicBezTo>
                  <a:cubicBezTo>
                    <a:pt x="25" y="32"/>
                    <a:pt x="32" y="24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36">
              <a:extLst>
                <a:ext uri="{FF2B5EF4-FFF2-40B4-BE49-F238E27FC236}">
                  <a16:creationId xmlns:a16="http://schemas.microsoft.com/office/drawing/2014/main" id="{22BED9E9-32B7-4BFF-90F6-8A514D89C5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5" y="3518"/>
              <a:ext cx="74" cy="74"/>
            </a:xfrm>
            <a:custGeom>
              <a:avLst/>
              <a:gdLst>
                <a:gd name="T0" fmla="*/ 16 w 32"/>
                <a:gd name="T1" fmla="*/ 25 h 32"/>
                <a:gd name="T2" fmla="*/ 6 w 32"/>
                <a:gd name="T3" fmla="*/ 16 h 32"/>
                <a:gd name="T4" fmla="*/ 16 w 32"/>
                <a:gd name="T5" fmla="*/ 6 h 32"/>
                <a:gd name="T6" fmla="*/ 16 w 32"/>
                <a:gd name="T7" fmla="*/ 6 h 32"/>
                <a:gd name="T8" fmla="*/ 26 w 32"/>
                <a:gd name="T9" fmla="*/ 16 h 32"/>
                <a:gd name="T10" fmla="*/ 16 w 32"/>
                <a:gd name="T11" fmla="*/ 25 h 32"/>
                <a:gd name="T12" fmla="*/ 16 w 32"/>
                <a:gd name="T13" fmla="*/ 0 h 32"/>
                <a:gd name="T14" fmla="*/ 0 w 32"/>
                <a:gd name="T15" fmla="*/ 16 h 32"/>
                <a:gd name="T16" fmla="*/ 16 w 32"/>
                <a:gd name="T17" fmla="*/ 32 h 32"/>
                <a:gd name="T18" fmla="*/ 32 w 32"/>
                <a:gd name="T19" fmla="*/ 16 h 32"/>
                <a:gd name="T20" fmla="*/ 16 w 32"/>
                <a:gd name="T2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32">
                  <a:moveTo>
                    <a:pt x="16" y="25"/>
                  </a:moveTo>
                  <a:cubicBezTo>
                    <a:pt x="10" y="25"/>
                    <a:pt x="6" y="21"/>
                    <a:pt x="6" y="16"/>
                  </a:cubicBezTo>
                  <a:cubicBezTo>
                    <a:pt x="6" y="10"/>
                    <a:pt x="10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1" y="6"/>
                    <a:pt x="26" y="10"/>
                    <a:pt x="26" y="16"/>
                  </a:cubicBezTo>
                  <a:cubicBezTo>
                    <a:pt x="26" y="21"/>
                    <a:pt x="21" y="25"/>
                    <a:pt x="16" y="25"/>
                  </a:cubicBezTo>
                  <a:close/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4"/>
                    <a:pt x="7" y="32"/>
                    <a:pt x="16" y="32"/>
                  </a:cubicBezTo>
                  <a:cubicBezTo>
                    <a:pt x="25" y="32"/>
                    <a:pt x="32" y="24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</a:path>
              </a:pathLst>
            </a:custGeom>
            <a:noFill/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37">
              <a:extLst>
                <a:ext uri="{FF2B5EF4-FFF2-40B4-BE49-F238E27FC236}">
                  <a16:creationId xmlns:a16="http://schemas.microsoft.com/office/drawing/2014/main" id="{DDD78703-F5C6-45B8-A4C1-3B15836095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6" y="3518"/>
              <a:ext cx="76" cy="74"/>
            </a:xfrm>
            <a:custGeom>
              <a:avLst/>
              <a:gdLst>
                <a:gd name="T0" fmla="*/ 17 w 33"/>
                <a:gd name="T1" fmla="*/ 25 h 32"/>
                <a:gd name="T2" fmla="*/ 7 w 33"/>
                <a:gd name="T3" fmla="*/ 16 h 32"/>
                <a:gd name="T4" fmla="*/ 17 w 33"/>
                <a:gd name="T5" fmla="*/ 6 h 32"/>
                <a:gd name="T6" fmla="*/ 27 w 33"/>
                <a:gd name="T7" fmla="*/ 16 h 32"/>
                <a:gd name="T8" fmla="*/ 17 w 33"/>
                <a:gd name="T9" fmla="*/ 25 h 32"/>
                <a:gd name="T10" fmla="*/ 17 w 33"/>
                <a:gd name="T11" fmla="*/ 0 h 32"/>
                <a:gd name="T12" fmla="*/ 0 w 33"/>
                <a:gd name="T13" fmla="*/ 16 h 32"/>
                <a:gd name="T14" fmla="*/ 17 w 33"/>
                <a:gd name="T15" fmla="*/ 32 h 32"/>
                <a:gd name="T16" fmla="*/ 33 w 33"/>
                <a:gd name="T17" fmla="*/ 16 h 32"/>
                <a:gd name="T18" fmla="*/ 17 w 33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2">
                  <a:moveTo>
                    <a:pt x="17" y="25"/>
                  </a:moveTo>
                  <a:cubicBezTo>
                    <a:pt x="11" y="25"/>
                    <a:pt x="7" y="21"/>
                    <a:pt x="7" y="16"/>
                  </a:cubicBezTo>
                  <a:cubicBezTo>
                    <a:pt x="7" y="10"/>
                    <a:pt x="11" y="6"/>
                    <a:pt x="17" y="6"/>
                  </a:cubicBezTo>
                  <a:cubicBezTo>
                    <a:pt x="22" y="6"/>
                    <a:pt x="27" y="10"/>
                    <a:pt x="27" y="16"/>
                  </a:cubicBezTo>
                  <a:cubicBezTo>
                    <a:pt x="27" y="21"/>
                    <a:pt x="22" y="25"/>
                    <a:pt x="17" y="25"/>
                  </a:cubicBezTo>
                  <a:moveTo>
                    <a:pt x="17" y="0"/>
                  </a:moveTo>
                  <a:cubicBezTo>
                    <a:pt x="8" y="0"/>
                    <a:pt x="0" y="7"/>
                    <a:pt x="0" y="16"/>
                  </a:cubicBezTo>
                  <a:cubicBezTo>
                    <a:pt x="0" y="25"/>
                    <a:pt x="8" y="32"/>
                    <a:pt x="17" y="32"/>
                  </a:cubicBezTo>
                  <a:cubicBezTo>
                    <a:pt x="26" y="32"/>
                    <a:pt x="33" y="24"/>
                    <a:pt x="33" y="16"/>
                  </a:cubicBezTo>
                  <a:cubicBezTo>
                    <a:pt x="33" y="7"/>
                    <a:pt x="26" y="0"/>
                    <a:pt x="1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38">
              <a:extLst>
                <a:ext uri="{FF2B5EF4-FFF2-40B4-BE49-F238E27FC236}">
                  <a16:creationId xmlns:a16="http://schemas.microsoft.com/office/drawing/2014/main" id="{BD43FFAB-B6B6-407B-A755-8AD91D41E7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6" y="3518"/>
              <a:ext cx="76" cy="74"/>
            </a:xfrm>
            <a:custGeom>
              <a:avLst/>
              <a:gdLst>
                <a:gd name="T0" fmla="*/ 17 w 33"/>
                <a:gd name="T1" fmla="*/ 25 h 32"/>
                <a:gd name="T2" fmla="*/ 7 w 33"/>
                <a:gd name="T3" fmla="*/ 16 h 32"/>
                <a:gd name="T4" fmla="*/ 17 w 33"/>
                <a:gd name="T5" fmla="*/ 6 h 32"/>
                <a:gd name="T6" fmla="*/ 27 w 33"/>
                <a:gd name="T7" fmla="*/ 16 h 32"/>
                <a:gd name="T8" fmla="*/ 17 w 33"/>
                <a:gd name="T9" fmla="*/ 25 h 32"/>
                <a:gd name="T10" fmla="*/ 17 w 33"/>
                <a:gd name="T11" fmla="*/ 0 h 32"/>
                <a:gd name="T12" fmla="*/ 0 w 33"/>
                <a:gd name="T13" fmla="*/ 16 h 32"/>
                <a:gd name="T14" fmla="*/ 17 w 33"/>
                <a:gd name="T15" fmla="*/ 32 h 32"/>
                <a:gd name="T16" fmla="*/ 33 w 33"/>
                <a:gd name="T17" fmla="*/ 16 h 32"/>
                <a:gd name="T18" fmla="*/ 17 w 33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2">
                  <a:moveTo>
                    <a:pt x="17" y="25"/>
                  </a:moveTo>
                  <a:cubicBezTo>
                    <a:pt x="11" y="25"/>
                    <a:pt x="7" y="21"/>
                    <a:pt x="7" y="16"/>
                  </a:cubicBezTo>
                  <a:cubicBezTo>
                    <a:pt x="7" y="10"/>
                    <a:pt x="11" y="6"/>
                    <a:pt x="17" y="6"/>
                  </a:cubicBezTo>
                  <a:cubicBezTo>
                    <a:pt x="22" y="6"/>
                    <a:pt x="27" y="10"/>
                    <a:pt x="27" y="16"/>
                  </a:cubicBezTo>
                  <a:cubicBezTo>
                    <a:pt x="27" y="21"/>
                    <a:pt x="22" y="25"/>
                    <a:pt x="17" y="25"/>
                  </a:cubicBezTo>
                  <a:close/>
                  <a:moveTo>
                    <a:pt x="17" y="0"/>
                  </a:moveTo>
                  <a:cubicBezTo>
                    <a:pt x="8" y="0"/>
                    <a:pt x="0" y="7"/>
                    <a:pt x="0" y="16"/>
                  </a:cubicBezTo>
                  <a:cubicBezTo>
                    <a:pt x="0" y="25"/>
                    <a:pt x="8" y="32"/>
                    <a:pt x="17" y="32"/>
                  </a:cubicBezTo>
                  <a:cubicBezTo>
                    <a:pt x="26" y="32"/>
                    <a:pt x="33" y="24"/>
                    <a:pt x="33" y="16"/>
                  </a:cubicBezTo>
                  <a:cubicBezTo>
                    <a:pt x="33" y="7"/>
                    <a:pt x="26" y="0"/>
                    <a:pt x="17" y="0"/>
                  </a:cubicBezTo>
                  <a:close/>
                </a:path>
              </a:pathLst>
            </a:custGeom>
            <a:noFill/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39">
              <a:extLst>
                <a:ext uri="{FF2B5EF4-FFF2-40B4-BE49-F238E27FC236}">
                  <a16:creationId xmlns:a16="http://schemas.microsoft.com/office/drawing/2014/main" id="{FC1026BA-385B-47A8-BCAF-81BE419DB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39" y="3518"/>
              <a:ext cx="76" cy="74"/>
            </a:xfrm>
            <a:custGeom>
              <a:avLst/>
              <a:gdLst>
                <a:gd name="T0" fmla="*/ 27 w 33"/>
                <a:gd name="T1" fmla="*/ 16 h 32"/>
                <a:gd name="T2" fmla="*/ 17 w 33"/>
                <a:gd name="T3" fmla="*/ 25 h 32"/>
                <a:gd name="T4" fmla="*/ 6 w 33"/>
                <a:gd name="T5" fmla="*/ 16 h 32"/>
                <a:gd name="T6" fmla="*/ 17 w 33"/>
                <a:gd name="T7" fmla="*/ 6 h 32"/>
                <a:gd name="T8" fmla="*/ 27 w 33"/>
                <a:gd name="T9" fmla="*/ 16 h 32"/>
                <a:gd name="T10" fmla="*/ 17 w 33"/>
                <a:gd name="T11" fmla="*/ 0 h 32"/>
                <a:gd name="T12" fmla="*/ 0 w 33"/>
                <a:gd name="T13" fmla="*/ 16 h 32"/>
                <a:gd name="T14" fmla="*/ 17 w 33"/>
                <a:gd name="T15" fmla="*/ 32 h 32"/>
                <a:gd name="T16" fmla="*/ 33 w 33"/>
                <a:gd name="T17" fmla="*/ 16 h 32"/>
                <a:gd name="T18" fmla="*/ 17 w 33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2">
                  <a:moveTo>
                    <a:pt x="27" y="16"/>
                  </a:moveTo>
                  <a:cubicBezTo>
                    <a:pt x="27" y="21"/>
                    <a:pt x="22" y="25"/>
                    <a:pt x="17" y="25"/>
                  </a:cubicBezTo>
                  <a:cubicBezTo>
                    <a:pt x="11" y="25"/>
                    <a:pt x="6" y="21"/>
                    <a:pt x="6" y="16"/>
                  </a:cubicBezTo>
                  <a:cubicBezTo>
                    <a:pt x="6" y="10"/>
                    <a:pt x="11" y="6"/>
                    <a:pt x="17" y="6"/>
                  </a:cubicBezTo>
                  <a:cubicBezTo>
                    <a:pt x="22" y="6"/>
                    <a:pt x="27" y="10"/>
                    <a:pt x="27" y="16"/>
                  </a:cubicBezTo>
                  <a:close/>
                  <a:moveTo>
                    <a:pt x="17" y="0"/>
                  </a:moveTo>
                  <a:cubicBezTo>
                    <a:pt x="8" y="0"/>
                    <a:pt x="0" y="7"/>
                    <a:pt x="0" y="16"/>
                  </a:cubicBezTo>
                  <a:cubicBezTo>
                    <a:pt x="0" y="24"/>
                    <a:pt x="7" y="32"/>
                    <a:pt x="17" y="32"/>
                  </a:cubicBezTo>
                  <a:cubicBezTo>
                    <a:pt x="25" y="32"/>
                    <a:pt x="33" y="25"/>
                    <a:pt x="33" y="16"/>
                  </a:cubicBezTo>
                  <a:cubicBezTo>
                    <a:pt x="33" y="7"/>
                    <a:pt x="26" y="0"/>
                    <a:pt x="17" y="0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40">
              <a:extLst>
                <a:ext uri="{FF2B5EF4-FFF2-40B4-BE49-F238E27FC236}">
                  <a16:creationId xmlns:a16="http://schemas.microsoft.com/office/drawing/2014/main" id="{6B17AAA8-CBE9-4973-8284-D73F345E99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39" y="3518"/>
              <a:ext cx="76" cy="74"/>
            </a:xfrm>
            <a:custGeom>
              <a:avLst/>
              <a:gdLst>
                <a:gd name="T0" fmla="*/ 27 w 33"/>
                <a:gd name="T1" fmla="*/ 16 h 32"/>
                <a:gd name="T2" fmla="*/ 17 w 33"/>
                <a:gd name="T3" fmla="*/ 25 h 32"/>
                <a:gd name="T4" fmla="*/ 6 w 33"/>
                <a:gd name="T5" fmla="*/ 16 h 32"/>
                <a:gd name="T6" fmla="*/ 17 w 33"/>
                <a:gd name="T7" fmla="*/ 6 h 32"/>
                <a:gd name="T8" fmla="*/ 27 w 33"/>
                <a:gd name="T9" fmla="*/ 16 h 32"/>
                <a:gd name="T10" fmla="*/ 17 w 33"/>
                <a:gd name="T11" fmla="*/ 0 h 32"/>
                <a:gd name="T12" fmla="*/ 0 w 33"/>
                <a:gd name="T13" fmla="*/ 16 h 32"/>
                <a:gd name="T14" fmla="*/ 17 w 33"/>
                <a:gd name="T15" fmla="*/ 32 h 32"/>
                <a:gd name="T16" fmla="*/ 33 w 33"/>
                <a:gd name="T17" fmla="*/ 16 h 32"/>
                <a:gd name="T18" fmla="*/ 17 w 33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2">
                  <a:moveTo>
                    <a:pt x="27" y="16"/>
                  </a:moveTo>
                  <a:cubicBezTo>
                    <a:pt x="27" y="21"/>
                    <a:pt x="22" y="25"/>
                    <a:pt x="17" y="25"/>
                  </a:cubicBezTo>
                  <a:cubicBezTo>
                    <a:pt x="11" y="25"/>
                    <a:pt x="6" y="21"/>
                    <a:pt x="6" y="16"/>
                  </a:cubicBezTo>
                  <a:cubicBezTo>
                    <a:pt x="6" y="10"/>
                    <a:pt x="11" y="6"/>
                    <a:pt x="17" y="6"/>
                  </a:cubicBezTo>
                  <a:cubicBezTo>
                    <a:pt x="22" y="6"/>
                    <a:pt x="27" y="10"/>
                    <a:pt x="27" y="16"/>
                  </a:cubicBezTo>
                  <a:close/>
                  <a:moveTo>
                    <a:pt x="17" y="0"/>
                  </a:moveTo>
                  <a:cubicBezTo>
                    <a:pt x="8" y="0"/>
                    <a:pt x="0" y="7"/>
                    <a:pt x="0" y="16"/>
                  </a:cubicBezTo>
                  <a:cubicBezTo>
                    <a:pt x="0" y="24"/>
                    <a:pt x="7" y="32"/>
                    <a:pt x="17" y="32"/>
                  </a:cubicBezTo>
                  <a:cubicBezTo>
                    <a:pt x="25" y="32"/>
                    <a:pt x="33" y="25"/>
                    <a:pt x="33" y="16"/>
                  </a:cubicBezTo>
                  <a:cubicBezTo>
                    <a:pt x="33" y="7"/>
                    <a:pt x="26" y="0"/>
                    <a:pt x="17" y="0"/>
                  </a:cubicBezTo>
                  <a:close/>
                </a:path>
              </a:pathLst>
            </a:custGeom>
            <a:noFill/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41">
              <a:extLst>
                <a:ext uri="{FF2B5EF4-FFF2-40B4-BE49-F238E27FC236}">
                  <a16:creationId xmlns:a16="http://schemas.microsoft.com/office/drawing/2014/main" id="{2B25BF91-80FA-4E70-AED4-4F640FB7C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" y="3323"/>
              <a:ext cx="264" cy="214"/>
            </a:xfrm>
            <a:custGeom>
              <a:avLst/>
              <a:gdLst>
                <a:gd name="T0" fmla="*/ 115 w 115"/>
                <a:gd name="T1" fmla="*/ 0 h 93"/>
                <a:gd name="T2" fmla="*/ 115 w 115"/>
                <a:gd name="T3" fmla="*/ 8 h 93"/>
                <a:gd name="T4" fmla="*/ 71 w 115"/>
                <a:gd name="T5" fmla="*/ 8 h 93"/>
                <a:gd name="T6" fmla="*/ 71 w 115"/>
                <a:gd name="T7" fmla="*/ 35 h 93"/>
                <a:gd name="T8" fmla="*/ 23 w 115"/>
                <a:gd name="T9" fmla="*/ 88 h 93"/>
                <a:gd name="T10" fmla="*/ 20 w 115"/>
                <a:gd name="T11" fmla="*/ 93 h 93"/>
                <a:gd name="T12" fmla="*/ 2 w 115"/>
                <a:gd name="T13" fmla="*/ 82 h 93"/>
                <a:gd name="T14" fmla="*/ 0 w 115"/>
                <a:gd name="T15" fmla="*/ 82 h 93"/>
                <a:gd name="T16" fmla="*/ 63 w 115"/>
                <a:gd name="T17" fmla="*/ 35 h 93"/>
                <a:gd name="T18" fmla="*/ 63 w 115"/>
                <a:gd name="T19" fmla="*/ 5 h 93"/>
                <a:gd name="T20" fmla="*/ 68 w 115"/>
                <a:gd name="T21" fmla="*/ 0 h 93"/>
                <a:gd name="T22" fmla="*/ 115 w 115"/>
                <a:gd name="T2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" h="93">
                  <a:moveTo>
                    <a:pt x="115" y="0"/>
                  </a:moveTo>
                  <a:cubicBezTo>
                    <a:pt x="115" y="8"/>
                    <a:pt x="115" y="8"/>
                    <a:pt x="115" y="8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9"/>
                    <a:pt x="71" y="7"/>
                    <a:pt x="71" y="35"/>
                  </a:cubicBezTo>
                  <a:cubicBezTo>
                    <a:pt x="70" y="36"/>
                    <a:pt x="24" y="87"/>
                    <a:pt x="23" y="88"/>
                  </a:cubicBezTo>
                  <a:cubicBezTo>
                    <a:pt x="22" y="89"/>
                    <a:pt x="21" y="91"/>
                    <a:pt x="20" y="93"/>
                  </a:cubicBezTo>
                  <a:cubicBezTo>
                    <a:pt x="17" y="86"/>
                    <a:pt x="10" y="82"/>
                    <a:pt x="2" y="82"/>
                  </a:cubicBezTo>
                  <a:cubicBezTo>
                    <a:pt x="2" y="82"/>
                    <a:pt x="1" y="82"/>
                    <a:pt x="0" y="82"/>
                  </a:cubicBezTo>
                  <a:cubicBezTo>
                    <a:pt x="63" y="35"/>
                    <a:pt x="63" y="35"/>
                    <a:pt x="63" y="3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2"/>
                    <a:pt x="65" y="0"/>
                    <a:pt x="68" y="0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42">
              <a:extLst>
                <a:ext uri="{FF2B5EF4-FFF2-40B4-BE49-F238E27FC236}">
                  <a16:creationId xmlns:a16="http://schemas.microsoft.com/office/drawing/2014/main" id="{9CBA5C3B-BECE-4E18-A6C7-48F98C456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0" y="3366"/>
              <a:ext cx="122" cy="166"/>
            </a:xfrm>
            <a:custGeom>
              <a:avLst/>
              <a:gdLst>
                <a:gd name="T0" fmla="*/ 53 w 53"/>
                <a:gd name="T1" fmla="*/ 0 h 72"/>
                <a:gd name="T2" fmla="*/ 53 w 53"/>
                <a:gd name="T3" fmla="*/ 8 h 72"/>
                <a:gd name="T4" fmla="*/ 28 w 53"/>
                <a:gd name="T5" fmla="*/ 8 h 72"/>
                <a:gd name="T6" fmla="*/ 28 w 53"/>
                <a:gd name="T7" fmla="*/ 72 h 72"/>
                <a:gd name="T8" fmla="*/ 12 w 53"/>
                <a:gd name="T9" fmla="*/ 63 h 72"/>
                <a:gd name="T10" fmla="*/ 0 w 53"/>
                <a:gd name="T11" fmla="*/ 66 h 72"/>
                <a:gd name="T12" fmla="*/ 20 w 53"/>
                <a:gd name="T13" fmla="*/ 17 h 72"/>
                <a:gd name="T14" fmla="*/ 20 w 53"/>
                <a:gd name="T15" fmla="*/ 0 h 72"/>
                <a:gd name="T16" fmla="*/ 53 w 53"/>
                <a:gd name="T1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72">
                  <a:moveTo>
                    <a:pt x="53" y="0"/>
                  </a:moveTo>
                  <a:cubicBezTo>
                    <a:pt x="53" y="8"/>
                    <a:pt x="53" y="8"/>
                    <a:pt x="53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25" y="66"/>
                    <a:pt x="19" y="63"/>
                    <a:pt x="12" y="63"/>
                  </a:cubicBezTo>
                  <a:cubicBezTo>
                    <a:pt x="7" y="63"/>
                    <a:pt x="4" y="64"/>
                    <a:pt x="0" y="66"/>
                  </a:cubicBezTo>
                  <a:cubicBezTo>
                    <a:pt x="0" y="66"/>
                    <a:pt x="20" y="18"/>
                    <a:pt x="20" y="17"/>
                  </a:cubicBezTo>
                  <a:cubicBezTo>
                    <a:pt x="20" y="17"/>
                    <a:pt x="20" y="0"/>
                    <a:pt x="20" y="0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942803D1-1FBB-4C26-9026-4A853E7D4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" y="3343"/>
              <a:ext cx="191" cy="194"/>
            </a:xfrm>
            <a:custGeom>
              <a:avLst/>
              <a:gdLst>
                <a:gd name="T0" fmla="*/ 83 w 83"/>
                <a:gd name="T1" fmla="*/ 0 h 84"/>
                <a:gd name="T2" fmla="*/ 83 w 83"/>
                <a:gd name="T3" fmla="*/ 9 h 84"/>
                <a:gd name="T4" fmla="*/ 49 w 83"/>
                <a:gd name="T5" fmla="*/ 9 h 84"/>
                <a:gd name="T6" fmla="*/ 49 w 83"/>
                <a:gd name="T7" fmla="*/ 27 h 84"/>
                <a:gd name="T8" fmla="*/ 24 w 83"/>
                <a:gd name="T9" fmla="*/ 84 h 84"/>
                <a:gd name="T10" fmla="*/ 6 w 83"/>
                <a:gd name="T11" fmla="*/ 73 h 84"/>
                <a:gd name="T12" fmla="*/ 0 w 83"/>
                <a:gd name="T13" fmla="*/ 74 h 84"/>
                <a:gd name="T14" fmla="*/ 41 w 83"/>
                <a:gd name="T15" fmla="*/ 27 h 84"/>
                <a:gd name="T16" fmla="*/ 40 w 83"/>
                <a:gd name="T17" fmla="*/ 0 h 84"/>
                <a:gd name="T18" fmla="*/ 83 w 83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4">
                  <a:moveTo>
                    <a:pt x="83" y="0"/>
                  </a:moveTo>
                  <a:cubicBezTo>
                    <a:pt x="83" y="9"/>
                    <a:pt x="83" y="9"/>
                    <a:pt x="83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9" y="10"/>
                    <a:pt x="49" y="8"/>
                    <a:pt x="49" y="27"/>
                  </a:cubicBezTo>
                  <a:cubicBezTo>
                    <a:pt x="48" y="29"/>
                    <a:pt x="24" y="84"/>
                    <a:pt x="24" y="84"/>
                  </a:cubicBezTo>
                  <a:cubicBezTo>
                    <a:pt x="21" y="77"/>
                    <a:pt x="14" y="73"/>
                    <a:pt x="6" y="73"/>
                  </a:cubicBezTo>
                  <a:cubicBezTo>
                    <a:pt x="4" y="73"/>
                    <a:pt x="2" y="73"/>
                    <a:pt x="0" y="74"/>
                  </a:cubicBezTo>
                  <a:cubicBezTo>
                    <a:pt x="0" y="73"/>
                    <a:pt x="40" y="27"/>
                    <a:pt x="41" y="27"/>
                  </a:cubicBezTo>
                  <a:cubicBezTo>
                    <a:pt x="41" y="26"/>
                    <a:pt x="40" y="1"/>
                    <a:pt x="40" y="0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7148BE59-2C87-46F8-A789-99053B55D4DC}"/>
              </a:ext>
            </a:extLst>
          </p:cNvPr>
          <p:cNvGrpSpPr/>
          <p:nvPr/>
        </p:nvGrpSpPr>
        <p:grpSpPr>
          <a:xfrm>
            <a:off x="10763705" y="2477420"/>
            <a:ext cx="499906" cy="499905"/>
            <a:chOff x="8981848" y="5142706"/>
            <a:chExt cx="547688" cy="547687"/>
          </a:xfrm>
        </p:grpSpPr>
        <p:sp>
          <p:nvSpPr>
            <p:cNvPr id="22" name="AutoShape 45">
              <a:extLst>
                <a:ext uri="{FF2B5EF4-FFF2-40B4-BE49-F238E27FC236}">
                  <a16:creationId xmlns:a16="http://schemas.microsoft.com/office/drawing/2014/main" id="{5E29C032-FA79-4E67-A97C-E59020A4748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981848" y="5142706"/>
              <a:ext cx="547688" cy="547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val 47">
              <a:extLst>
                <a:ext uri="{FF2B5EF4-FFF2-40B4-BE49-F238E27FC236}">
                  <a16:creationId xmlns:a16="http://schemas.microsoft.com/office/drawing/2014/main" id="{7696A2CA-4841-4133-8EB4-4F7ED869E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5023" y="5145881"/>
              <a:ext cx="536575" cy="536575"/>
            </a:xfrm>
            <a:prstGeom prst="ellipse">
              <a:avLst/>
            </a:prstGeom>
            <a:noFill/>
            <a:ln w="14288" cap="flat">
              <a:solidFill>
                <a:srgbClr val="BCBCB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grpSp>
          <p:nvGrpSpPr>
            <p:cNvPr id="25" name="Grupa 24">
              <a:extLst>
                <a:ext uri="{FF2B5EF4-FFF2-40B4-BE49-F238E27FC236}">
                  <a16:creationId xmlns:a16="http://schemas.microsoft.com/office/drawing/2014/main" id="{820DE6C1-D04B-4C55-A326-0C99ED1ED656}"/>
                </a:ext>
              </a:extLst>
            </p:cNvPr>
            <p:cNvGrpSpPr/>
            <p:nvPr/>
          </p:nvGrpSpPr>
          <p:grpSpPr>
            <a:xfrm>
              <a:off x="9056461" y="5239543"/>
              <a:ext cx="407987" cy="342900"/>
              <a:chOff x="9056461" y="5239543"/>
              <a:chExt cx="407987" cy="342900"/>
            </a:xfrm>
          </p:grpSpPr>
          <p:sp>
            <p:nvSpPr>
              <p:cNvPr id="26" name="Freeform 48">
                <a:extLst>
                  <a:ext uri="{FF2B5EF4-FFF2-40B4-BE49-F238E27FC236}">
                    <a16:creationId xmlns:a16="http://schemas.microsoft.com/office/drawing/2014/main" id="{640B48B4-46A3-4A14-A419-3ED9A9047E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9811" y="5428456"/>
                <a:ext cx="211138" cy="96837"/>
              </a:xfrm>
              <a:custGeom>
                <a:avLst/>
                <a:gdLst>
                  <a:gd name="T0" fmla="*/ 45 w 59"/>
                  <a:gd name="T1" fmla="*/ 0 h 27"/>
                  <a:gd name="T2" fmla="*/ 13 w 59"/>
                  <a:gd name="T3" fmla="*/ 0 h 27"/>
                  <a:gd name="T4" fmla="*/ 0 w 59"/>
                  <a:gd name="T5" fmla="*/ 13 h 27"/>
                  <a:gd name="T6" fmla="*/ 0 w 59"/>
                  <a:gd name="T7" fmla="*/ 19 h 27"/>
                  <a:gd name="T8" fmla="*/ 9 w 59"/>
                  <a:gd name="T9" fmla="*/ 19 h 27"/>
                  <a:gd name="T10" fmla="*/ 9 w 59"/>
                  <a:gd name="T11" fmla="*/ 13 h 27"/>
                  <a:gd name="T12" fmla="*/ 13 w 59"/>
                  <a:gd name="T13" fmla="*/ 8 h 27"/>
                  <a:gd name="T14" fmla="*/ 45 w 59"/>
                  <a:gd name="T15" fmla="*/ 8 h 27"/>
                  <a:gd name="T16" fmla="*/ 50 w 59"/>
                  <a:gd name="T17" fmla="*/ 13 h 27"/>
                  <a:gd name="T18" fmla="*/ 50 w 59"/>
                  <a:gd name="T19" fmla="*/ 27 h 27"/>
                  <a:gd name="T20" fmla="*/ 59 w 59"/>
                  <a:gd name="T21" fmla="*/ 27 h 27"/>
                  <a:gd name="T22" fmla="*/ 59 w 59"/>
                  <a:gd name="T23" fmla="*/ 13 h 27"/>
                  <a:gd name="T24" fmla="*/ 45 w 59"/>
                  <a:gd name="T2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27">
                    <a:moveTo>
                      <a:pt x="45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0"/>
                      <a:pt x="11" y="8"/>
                      <a:pt x="13" y="8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8" y="8"/>
                      <a:pt x="50" y="10"/>
                      <a:pt x="50" y="13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59" y="27"/>
                      <a:pt x="59" y="27"/>
                      <a:pt x="59" y="27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6"/>
                      <a:pt x="53" y="0"/>
                      <a:pt x="45" y="0"/>
                    </a:cubicBezTo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Rectangle 49">
                <a:extLst>
                  <a:ext uri="{FF2B5EF4-FFF2-40B4-BE49-F238E27FC236}">
                    <a16:creationId xmlns:a16="http://schemas.microsoft.com/office/drawing/2014/main" id="{AC2D0F82-DC0C-48BB-9401-7D8B47522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86648" y="5414168"/>
                <a:ext cx="14288" cy="14287"/>
              </a:xfrm>
              <a:prstGeom prst="rect">
                <a:avLst/>
              </a:prstGeom>
              <a:solidFill>
                <a:srgbClr val="ADA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Rectangle 50">
                <a:extLst>
                  <a:ext uri="{FF2B5EF4-FFF2-40B4-BE49-F238E27FC236}">
                    <a16:creationId xmlns:a16="http://schemas.microsoft.com/office/drawing/2014/main" id="{50152240-EA63-4737-B275-384E45060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86648" y="5522118"/>
                <a:ext cx="149225" cy="31750"/>
              </a:xfrm>
              <a:prstGeom prst="rect">
                <a:avLst/>
              </a:pr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Rectangle 51">
                <a:extLst>
                  <a:ext uri="{FF2B5EF4-FFF2-40B4-BE49-F238E27FC236}">
                    <a16:creationId xmlns:a16="http://schemas.microsoft.com/office/drawing/2014/main" id="{9E320738-20F7-4443-8575-A54F90BE77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96148" y="5518943"/>
                <a:ext cx="28575" cy="31750"/>
              </a:xfrm>
              <a:prstGeom prst="rect">
                <a:avLst/>
              </a:pr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Freeform 52">
                <a:extLst>
                  <a:ext uri="{FF2B5EF4-FFF2-40B4-BE49-F238E27FC236}">
                    <a16:creationId xmlns:a16="http://schemas.microsoft.com/office/drawing/2014/main" id="{53FA64B8-FF25-40D4-8F70-80A24580B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2661" y="5493543"/>
                <a:ext cx="57150" cy="85725"/>
              </a:xfrm>
              <a:custGeom>
                <a:avLst/>
                <a:gdLst>
                  <a:gd name="T0" fmla="*/ 16 w 16"/>
                  <a:gd name="T1" fmla="*/ 24 h 24"/>
                  <a:gd name="T2" fmla="*/ 11 w 16"/>
                  <a:gd name="T3" fmla="*/ 24 h 24"/>
                  <a:gd name="T4" fmla="*/ 2 w 16"/>
                  <a:gd name="T5" fmla="*/ 19 h 24"/>
                  <a:gd name="T6" fmla="*/ 0 w 16"/>
                  <a:gd name="T7" fmla="*/ 17 h 24"/>
                  <a:gd name="T8" fmla="*/ 0 w 16"/>
                  <a:gd name="T9" fmla="*/ 16 h 24"/>
                  <a:gd name="T10" fmla="*/ 0 w 16"/>
                  <a:gd name="T11" fmla="*/ 8 h 24"/>
                  <a:gd name="T12" fmla="*/ 0 w 16"/>
                  <a:gd name="T13" fmla="*/ 7 h 24"/>
                  <a:gd name="T14" fmla="*/ 2 w 16"/>
                  <a:gd name="T15" fmla="*/ 5 h 24"/>
                  <a:gd name="T16" fmla="*/ 11 w 16"/>
                  <a:gd name="T17" fmla="*/ 0 h 24"/>
                  <a:gd name="T18" fmla="*/ 16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4">
                    <a:moveTo>
                      <a:pt x="16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7" y="24"/>
                      <a:pt x="4" y="22"/>
                      <a:pt x="2" y="19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2"/>
                      <a:pt x="7" y="0"/>
                      <a:pt x="11" y="0"/>
                    </a:cubicBezTo>
                    <a:cubicBezTo>
                      <a:pt x="16" y="0"/>
                      <a:pt x="16" y="0"/>
                      <a:pt x="16" y="0"/>
                    </a:cubicBez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Freeform 53">
                <a:extLst>
                  <a:ext uri="{FF2B5EF4-FFF2-40B4-BE49-F238E27FC236}">
                    <a16:creationId xmlns:a16="http://schemas.microsoft.com/office/drawing/2014/main" id="{90F15B80-69B8-4F7B-B069-AB856EDF7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2661" y="5493543"/>
                <a:ext cx="57150" cy="85725"/>
              </a:xfrm>
              <a:custGeom>
                <a:avLst/>
                <a:gdLst>
                  <a:gd name="T0" fmla="*/ 16 w 16"/>
                  <a:gd name="T1" fmla="*/ 24 h 24"/>
                  <a:gd name="T2" fmla="*/ 11 w 16"/>
                  <a:gd name="T3" fmla="*/ 24 h 24"/>
                  <a:gd name="T4" fmla="*/ 2 w 16"/>
                  <a:gd name="T5" fmla="*/ 19 h 24"/>
                  <a:gd name="T6" fmla="*/ 0 w 16"/>
                  <a:gd name="T7" fmla="*/ 17 h 24"/>
                  <a:gd name="T8" fmla="*/ 0 w 16"/>
                  <a:gd name="T9" fmla="*/ 16 h 24"/>
                  <a:gd name="T10" fmla="*/ 0 w 16"/>
                  <a:gd name="T11" fmla="*/ 8 h 24"/>
                  <a:gd name="T12" fmla="*/ 0 w 16"/>
                  <a:gd name="T13" fmla="*/ 7 h 24"/>
                  <a:gd name="T14" fmla="*/ 2 w 16"/>
                  <a:gd name="T15" fmla="*/ 5 h 24"/>
                  <a:gd name="T16" fmla="*/ 11 w 16"/>
                  <a:gd name="T17" fmla="*/ 0 h 24"/>
                  <a:gd name="T18" fmla="*/ 16 w 16"/>
                  <a:gd name="T19" fmla="*/ 0 h 24"/>
                  <a:gd name="T20" fmla="*/ 16 w 16"/>
                  <a:gd name="T2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4">
                    <a:moveTo>
                      <a:pt x="16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7" y="24"/>
                      <a:pt x="4" y="22"/>
                      <a:pt x="2" y="19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2"/>
                      <a:pt x="7" y="0"/>
                      <a:pt x="11" y="0"/>
                    </a:cubicBezTo>
                    <a:cubicBezTo>
                      <a:pt x="16" y="0"/>
                      <a:pt x="16" y="0"/>
                      <a:pt x="16" y="0"/>
                    </a:cubicBezTo>
                    <a:lnTo>
                      <a:pt x="16" y="24"/>
                    </a:lnTo>
                    <a:close/>
                  </a:path>
                </a:pathLst>
              </a:custGeom>
              <a:noFill/>
              <a:ln w="14288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Freeform 54">
                <a:extLst>
                  <a:ext uri="{FF2B5EF4-FFF2-40B4-BE49-F238E27FC236}">
                    <a16:creationId xmlns:a16="http://schemas.microsoft.com/office/drawing/2014/main" id="{84C2E86C-D5D3-4BFC-9174-55A078958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5048" y="5493543"/>
                <a:ext cx="93663" cy="85725"/>
              </a:xfrm>
              <a:custGeom>
                <a:avLst/>
                <a:gdLst>
                  <a:gd name="T0" fmla="*/ 0 w 26"/>
                  <a:gd name="T1" fmla="*/ 24 h 24"/>
                  <a:gd name="T2" fmla="*/ 16 w 26"/>
                  <a:gd name="T3" fmla="*/ 24 h 24"/>
                  <a:gd name="T4" fmla="*/ 24 w 26"/>
                  <a:gd name="T5" fmla="*/ 19 h 24"/>
                  <a:gd name="T6" fmla="*/ 26 w 26"/>
                  <a:gd name="T7" fmla="*/ 17 h 24"/>
                  <a:gd name="T8" fmla="*/ 26 w 26"/>
                  <a:gd name="T9" fmla="*/ 16 h 24"/>
                  <a:gd name="T10" fmla="*/ 26 w 26"/>
                  <a:gd name="T11" fmla="*/ 8 h 24"/>
                  <a:gd name="T12" fmla="*/ 26 w 26"/>
                  <a:gd name="T13" fmla="*/ 7 h 24"/>
                  <a:gd name="T14" fmla="*/ 24 w 26"/>
                  <a:gd name="T15" fmla="*/ 5 h 24"/>
                  <a:gd name="T16" fmla="*/ 16 w 26"/>
                  <a:gd name="T17" fmla="*/ 0 h 24"/>
                  <a:gd name="T18" fmla="*/ 0 w 26"/>
                  <a:gd name="T19" fmla="*/ 0 h 24"/>
                  <a:gd name="T20" fmla="*/ 0 w 26"/>
                  <a:gd name="T2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0" y="24"/>
                    </a:moveTo>
                    <a:cubicBezTo>
                      <a:pt x="16" y="24"/>
                      <a:pt x="16" y="24"/>
                      <a:pt x="16" y="24"/>
                    </a:cubicBezTo>
                    <a:cubicBezTo>
                      <a:pt x="19" y="24"/>
                      <a:pt x="23" y="22"/>
                      <a:pt x="24" y="19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8"/>
                      <a:pt x="26" y="7"/>
                      <a:pt x="26" y="7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2"/>
                      <a:pt x="19" y="0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Freeform 55">
                <a:extLst>
                  <a:ext uri="{FF2B5EF4-FFF2-40B4-BE49-F238E27FC236}">
                    <a16:creationId xmlns:a16="http://schemas.microsoft.com/office/drawing/2014/main" id="{A594E152-3A2E-4DF0-AFEF-EFC5A5239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5048" y="5493543"/>
                <a:ext cx="93663" cy="85725"/>
              </a:xfrm>
              <a:custGeom>
                <a:avLst/>
                <a:gdLst>
                  <a:gd name="T0" fmla="*/ 0 w 26"/>
                  <a:gd name="T1" fmla="*/ 24 h 24"/>
                  <a:gd name="T2" fmla="*/ 16 w 26"/>
                  <a:gd name="T3" fmla="*/ 24 h 24"/>
                  <a:gd name="T4" fmla="*/ 24 w 26"/>
                  <a:gd name="T5" fmla="*/ 19 h 24"/>
                  <a:gd name="T6" fmla="*/ 26 w 26"/>
                  <a:gd name="T7" fmla="*/ 17 h 24"/>
                  <a:gd name="T8" fmla="*/ 26 w 26"/>
                  <a:gd name="T9" fmla="*/ 16 h 24"/>
                  <a:gd name="T10" fmla="*/ 26 w 26"/>
                  <a:gd name="T11" fmla="*/ 8 h 24"/>
                  <a:gd name="T12" fmla="*/ 26 w 26"/>
                  <a:gd name="T13" fmla="*/ 7 h 24"/>
                  <a:gd name="T14" fmla="*/ 24 w 26"/>
                  <a:gd name="T15" fmla="*/ 5 h 24"/>
                  <a:gd name="T16" fmla="*/ 16 w 26"/>
                  <a:gd name="T17" fmla="*/ 0 h 24"/>
                  <a:gd name="T18" fmla="*/ 0 w 26"/>
                  <a:gd name="T19" fmla="*/ 0 h 24"/>
                  <a:gd name="T20" fmla="*/ 0 w 26"/>
                  <a:gd name="T2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0" y="24"/>
                    </a:moveTo>
                    <a:cubicBezTo>
                      <a:pt x="16" y="24"/>
                      <a:pt x="16" y="24"/>
                      <a:pt x="16" y="24"/>
                    </a:cubicBezTo>
                    <a:cubicBezTo>
                      <a:pt x="19" y="24"/>
                      <a:pt x="23" y="22"/>
                      <a:pt x="24" y="19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8"/>
                      <a:pt x="26" y="7"/>
                      <a:pt x="26" y="7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2"/>
                      <a:pt x="19" y="0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4"/>
                    </a:lnTo>
                    <a:close/>
                  </a:path>
                </a:pathLst>
              </a:custGeom>
              <a:noFill/>
              <a:ln w="14288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Freeform 56">
                <a:extLst>
                  <a:ext uri="{FF2B5EF4-FFF2-40B4-BE49-F238E27FC236}">
                    <a16:creationId xmlns:a16="http://schemas.microsoft.com/office/drawing/2014/main" id="{C08B2746-C0C1-4EEE-B06D-29DC47477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0748" y="5310981"/>
                <a:ext cx="379413" cy="271462"/>
              </a:xfrm>
              <a:custGeom>
                <a:avLst/>
                <a:gdLst>
                  <a:gd name="T0" fmla="*/ 93 w 106"/>
                  <a:gd name="T1" fmla="*/ 0 h 76"/>
                  <a:gd name="T2" fmla="*/ 48 w 106"/>
                  <a:gd name="T3" fmla="*/ 0 h 76"/>
                  <a:gd name="T4" fmla="*/ 41 w 106"/>
                  <a:gd name="T5" fmla="*/ 6 h 76"/>
                  <a:gd name="T6" fmla="*/ 24 w 106"/>
                  <a:gd name="T7" fmla="*/ 0 h 76"/>
                  <a:gd name="T8" fmla="*/ 13 w 106"/>
                  <a:gd name="T9" fmla="*/ 0 h 76"/>
                  <a:gd name="T10" fmla="*/ 0 w 106"/>
                  <a:gd name="T11" fmla="*/ 13 h 76"/>
                  <a:gd name="T12" fmla="*/ 0 w 106"/>
                  <a:gd name="T13" fmla="*/ 76 h 76"/>
                  <a:gd name="T14" fmla="*/ 8 w 106"/>
                  <a:gd name="T15" fmla="*/ 76 h 76"/>
                  <a:gd name="T16" fmla="*/ 8 w 106"/>
                  <a:gd name="T17" fmla="*/ 13 h 76"/>
                  <a:gd name="T18" fmla="*/ 13 w 106"/>
                  <a:gd name="T19" fmla="*/ 9 h 76"/>
                  <a:gd name="T20" fmla="*/ 93 w 106"/>
                  <a:gd name="T21" fmla="*/ 9 h 76"/>
                  <a:gd name="T22" fmla="*/ 98 w 106"/>
                  <a:gd name="T23" fmla="*/ 13 h 76"/>
                  <a:gd name="T24" fmla="*/ 98 w 106"/>
                  <a:gd name="T25" fmla="*/ 76 h 76"/>
                  <a:gd name="T26" fmla="*/ 106 w 106"/>
                  <a:gd name="T27" fmla="*/ 76 h 76"/>
                  <a:gd name="T28" fmla="*/ 106 w 106"/>
                  <a:gd name="T29" fmla="*/ 13 h 76"/>
                  <a:gd name="T30" fmla="*/ 93 w 106"/>
                  <a:gd name="T3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6" h="76">
                    <a:moveTo>
                      <a:pt x="93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7" y="3"/>
                      <a:pt x="44" y="5"/>
                      <a:pt x="41" y="6"/>
                    </a:cubicBezTo>
                    <a:cubicBezTo>
                      <a:pt x="35" y="9"/>
                      <a:pt x="27" y="7"/>
                      <a:pt x="2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10" y="9"/>
                      <a:pt x="1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6" y="9"/>
                      <a:pt x="98" y="11"/>
                      <a:pt x="98" y="13"/>
                    </a:cubicBezTo>
                    <a:cubicBezTo>
                      <a:pt x="98" y="76"/>
                      <a:pt x="98" y="76"/>
                      <a:pt x="98" y="76"/>
                    </a:cubicBezTo>
                    <a:cubicBezTo>
                      <a:pt x="106" y="76"/>
                      <a:pt x="106" y="76"/>
                      <a:pt x="106" y="76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6" y="6"/>
                      <a:pt x="100" y="0"/>
                      <a:pt x="93" y="0"/>
                    </a:cubicBezTo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Freeform 57">
                <a:extLst>
                  <a:ext uri="{FF2B5EF4-FFF2-40B4-BE49-F238E27FC236}">
                    <a16:creationId xmlns:a16="http://schemas.microsoft.com/office/drawing/2014/main" id="{45554044-A47D-4931-98D2-9CCC0BA63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1873" y="5253831"/>
                <a:ext cx="22225" cy="31750"/>
              </a:xfrm>
              <a:custGeom>
                <a:avLst/>
                <a:gdLst>
                  <a:gd name="T0" fmla="*/ 7 w 14"/>
                  <a:gd name="T1" fmla="*/ 20 h 20"/>
                  <a:gd name="T2" fmla="*/ 14 w 14"/>
                  <a:gd name="T3" fmla="*/ 18 h 20"/>
                  <a:gd name="T4" fmla="*/ 5 w 14"/>
                  <a:gd name="T5" fmla="*/ 0 h 20"/>
                  <a:gd name="T6" fmla="*/ 0 w 14"/>
                  <a:gd name="T7" fmla="*/ 2 h 20"/>
                  <a:gd name="T8" fmla="*/ 7 w 1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0">
                    <a:moveTo>
                      <a:pt x="7" y="20"/>
                    </a:moveTo>
                    <a:lnTo>
                      <a:pt x="14" y="18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7" y="20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Freeform 58">
                <a:extLst>
                  <a:ext uri="{FF2B5EF4-FFF2-40B4-BE49-F238E27FC236}">
                    <a16:creationId xmlns:a16="http://schemas.microsoft.com/office/drawing/2014/main" id="{1F8D2241-C661-43BB-B1DB-889D5AC2E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4098" y="5271293"/>
                <a:ext cx="31750" cy="22225"/>
              </a:xfrm>
              <a:custGeom>
                <a:avLst/>
                <a:gdLst>
                  <a:gd name="T0" fmla="*/ 0 w 20"/>
                  <a:gd name="T1" fmla="*/ 7 h 14"/>
                  <a:gd name="T2" fmla="*/ 2 w 20"/>
                  <a:gd name="T3" fmla="*/ 14 h 14"/>
                  <a:gd name="T4" fmla="*/ 20 w 20"/>
                  <a:gd name="T5" fmla="*/ 5 h 14"/>
                  <a:gd name="T6" fmla="*/ 18 w 20"/>
                  <a:gd name="T7" fmla="*/ 0 h 14"/>
                  <a:gd name="T8" fmla="*/ 0 w 20"/>
                  <a:gd name="T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0" y="7"/>
                    </a:moveTo>
                    <a:lnTo>
                      <a:pt x="2" y="14"/>
                    </a:lnTo>
                    <a:lnTo>
                      <a:pt x="20" y="5"/>
                    </a:lnTo>
                    <a:lnTo>
                      <a:pt x="18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Freeform 59">
                <a:extLst>
                  <a:ext uri="{FF2B5EF4-FFF2-40B4-BE49-F238E27FC236}">
                    <a16:creationId xmlns:a16="http://schemas.microsoft.com/office/drawing/2014/main" id="{9135C550-C5C4-40B2-B3B4-6C46ED405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6161" y="5293518"/>
                <a:ext cx="22225" cy="31750"/>
              </a:xfrm>
              <a:custGeom>
                <a:avLst/>
                <a:gdLst>
                  <a:gd name="T0" fmla="*/ 7 w 14"/>
                  <a:gd name="T1" fmla="*/ 0 h 20"/>
                  <a:gd name="T2" fmla="*/ 0 w 14"/>
                  <a:gd name="T3" fmla="*/ 2 h 20"/>
                  <a:gd name="T4" fmla="*/ 9 w 14"/>
                  <a:gd name="T5" fmla="*/ 20 h 20"/>
                  <a:gd name="T6" fmla="*/ 14 w 14"/>
                  <a:gd name="T7" fmla="*/ 18 h 20"/>
                  <a:gd name="T8" fmla="*/ 7 w 14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0">
                    <a:moveTo>
                      <a:pt x="7" y="0"/>
                    </a:moveTo>
                    <a:lnTo>
                      <a:pt x="0" y="2"/>
                    </a:lnTo>
                    <a:lnTo>
                      <a:pt x="9" y="20"/>
                    </a:lnTo>
                    <a:lnTo>
                      <a:pt x="14" y="1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Freeform 60">
                <a:extLst>
                  <a:ext uri="{FF2B5EF4-FFF2-40B4-BE49-F238E27FC236}">
                    <a16:creationId xmlns:a16="http://schemas.microsoft.com/office/drawing/2014/main" id="{35D25DC9-4FDD-4E86-9C45-B43BBF808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4411" y="5285581"/>
                <a:ext cx="31750" cy="22225"/>
              </a:xfrm>
              <a:custGeom>
                <a:avLst/>
                <a:gdLst>
                  <a:gd name="T0" fmla="*/ 20 w 20"/>
                  <a:gd name="T1" fmla="*/ 9 h 14"/>
                  <a:gd name="T2" fmla="*/ 18 w 20"/>
                  <a:gd name="T3" fmla="*/ 0 h 14"/>
                  <a:gd name="T4" fmla="*/ 0 w 20"/>
                  <a:gd name="T5" fmla="*/ 9 h 14"/>
                  <a:gd name="T6" fmla="*/ 2 w 20"/>
                  <a:gd name="T7" fmla="*/ 14 h 14"/>
                  <a:gd name="T8" fmla="*/ 20 w 20"/>
                  <a:gd name="T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20" y="9"/>
                    </a:moveTo>
                    <a:lnTo>
                      <a:pt x="18" y="0"/>
                    </a:lnTo>
                    <a:lnTo>
                      <a:pt x="0" y="9"/>
                    </a:lnTo>
                    <a:lnTo>
                      <a:pt x="2" y="14"/>
                    </a:lnTo>
                    <a:lnTo>
                      <a:pt x="20" y="9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Freeform 61">
                <a:extLst>
                  <a:ext uri="{FF2B5EF4-FFF2-40B4-BE49-F238E27FC236}">
                    <a16:creationId xmlns:a16="http://schemas.microsoft.com/office/drawing/2014/main" id="{EC5C1853-AF42-4175-8047-9E75B60048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50123" y="5239543"/>
                <a:ext cx="100013" cy="100012"/>
              </a:xfrm>
              <a:custGeom>
                <a:avLst/>
                <a:gdLst>
                  <a:gd name="T0" fmla="*/ 6 w 28"/>
                  <a:gd name="T1" fmla="*/ 18 h 28"/>
                  <a:gd name="T2" fmla="*/ 10 w 28"/>
                  <a:gd name="T3" fmla="*/ 6 h 28"/>
                  <a:gd name="T4" fmla="*/ 22 w 28"/>
                  <a:gd name="T5" fmla="*/ 10 h 28"/>
                  <a:gd name="T6" fmla="*/ 18 w 28"/>
                  <a:gd name="T7" fmla="*/ 23 h 28"/>
                  <a:gd name="T8" fmla="*/ 6 w 28"/>
                  <a:gd name="T9" fmla="*/ 18 h 28"/>
                  <a:gd name="T10" fmla="*/ 3 w 28"/>
                  <a:gd name="T11" fmla="*/ 19 h 28"/>
                  <a:gd name="T12" fmla="*/ 19 w 28"/>
                  <a:gd name="T13" fmla="*/ 25 h 28"/>
                  <a:gd name="T14" fmla="*/ 25 w 28"/>
                  <a:gd name="T15" fmla="*/ 9 h 28"/>
                  <a:gd name="T16" fmla="*/ 9 w 28"/>
                  <a:gd name="T17" fmla="*/ 3 h 28"/>
                  <a:gd name="T18" fmla="*/ 3 w 28"/>
                  <a:gd name="T19" fmla="*/ 1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8">
                    <a:moveTo>
                      <a:pt x="6" y="18"/>
                    </a:moveTo>
                    <a:cubicBezTo>
                      <a:pt x="4" y="13"/>
                      <a:pt x="6" y="8"/>
                      <a:pt x="10" y="6"/>
                    </a:cubicBezTo>
                    <a:cubicBezTo>
                      <a:pt x="15" y="4"/>
                      <a:pt x="20" y="6"/>
                      <a:pt x="22" y="10"/>
                    </a:cubicBezTo>
                    <a:cubicBezTo>
                      <a:pt x="25" y="15"/>
                      <a:pt x="22" y="20"/>
                      <a:pt x="18" y="23"/>
                    </a:cubicBezTo>
                    <a:cubicBezTo>
                      <a:pt x="13" y="25"/>
                      <a:pt x="8" y="22"/>
                      <a:pt x="6" y="18"/>
                    </a:cubicBezTo>
                    <a:moveTo>
                      <a:pt x="3" y="19"/>
                    </a:moveTo>
                    <a:cubicBezTo>
                      <a:pt x="6" y="25"/>
                      <a:pt x="13" y="28"/>
                      <a:pt x="19" y="25"/>
                    </a:cubicBezTo>
                    <a:cubicBezTo>
                      <a:pt x="25" y="22"/>
                      <a:pt x="28" y="15"/>
                      <a:pt x="25" y="9"/>
                    </a:cubicBezTo>
                    <a:cubicBezTo>
                      <a:pt x="22" y="3"/>
                      <a:pt x="15" y="0"/>
                      <a:pt x="9" y="3"/>
                    </a:cubicBezTo>
                    <a:cubicBezTo>
                      <a:pt x="3" y="6"/>
                      <a:pt x="0" y="13"/>
                      <a:pt x="3" y="19"/>
                    </a:cubicBezTo>
                  </a:path>
                </a:pathLst>
              </a:custGeom>
              <a:solidFill>
                <a:srgbClr val="BCBC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Freeform 62">
                <a:extLst>
                  <a:ext uri="{FF2B5EF4-FFF2-40B4-BE49-F238E27FC236}">
                    <a16:creationId xmlns:a16="http://schemas.microsoft.com/office/drawing/2014/main" id="{06244948-091A-4650-B6E1-FEC7E2B47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1873" y="5274468"/>
                <a:ext cx="36513" cy="33337"/>
              </a:xfrm>
              <a:custGeom>
                <a:avLst/>
                <a:gdLst>
                  <a:gd name="T0" fmla="*/ 1 w 10"/>
                  <a:gd name="T1" fmla="*/ 6 h 9"/>
                  <a:gd name="T2" fmla="*/ 7 w 10"/>
                  <a:gd name="T3" fmla="*/ 8 h 9"/>
                  <a:gd name="T4" fmla="*/ 9 w 10"/>
                  <a:gd name="T5" fmla="*/ 2 h 9"/>
                  <a:gd name="T6" fmla="*/ 3 w 10"/>
                  <a:gd name="T7" fmla="*/ 0 h 9"/>
                  <a:gd name="T8" fmla="*/ 1 w 10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6"/>
                    </a:moveTo>
                    <a:cubicBezTo>
                      <a:pt x="2" y="8"/>
                      <a:pt x="5" y="9"/>
                      <a:pt x="7" y="8"/>
                    </a:cubicBezTo>
                    <a:cubicBezTo>
                      <a:pt x="9" y="7"/>
                      <a:pt x="10" y="5"/>
                      <a:pt x="9" y="2"/>
                    </a:cubicBezTo>
                    <a:cubicBezTo>
                      <a:pt x="8" y="0"/>
                      <a:pt x="5" y="0"/>
                      <a:pt x="3" y="0"/>
                    </a:cubicBezTo>
                    <a:cubicBezTo>
                      <a:pt x="1" y="1"/>
                      <a:pt x="0" y="4"/>
                      <a:pt x="1" y="6"/>
                    </a:cubicBezTo>
                  </a:path>
                </a:pathLst>
              </a:custGeom>
              <a:solidFill>
                <a:srgbClr val="BCBC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Freeform 63">
                <a:extLst>
                  <a:ext uri="{FF2B5EF4-FFF2-40B4-BE49-F238E27FC236}">
                    <a16:creationId xmlns:a16="http://schemas.microsoft.com/office/drawing/2014/main" id="{6C0156F6-00D1-4A0A-BBEF-00F049EFB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3311" y="5296693"/>
                <a:ext cx="42863" cy="60325"/>
              </a:xfrm>
              <a:custGeom>
                <a:avLst/>
                <a:gdLst>
                  <a:gd name="T0" fmla="*/ 6 w 12"/>
                  <a:gd name="T1" fmla="*/ 17 h 17"/>
                  <a:gd name="T2" fmla="*/ 0 w 12"/>
                  <a:gd name="T3" fmla="*/ 15 h 17"/>
                  <a:gd name="T4" fmla="*/ 0 w 12"/>
                  <a:gd name="T5" fmla="*/ 2 h 17"/>
                  <a:gd name="T6" fmla="*/ 6 w 12"/>
                  <a:gd name="T7" fmla="*/ 0 h 17"/>
                  <a:gd name="T8" fmla="*/ 12 w 12"/>
                  <a:gd name="T9" fmla="*/ 2 h 17"/>
                  <a:gd name="T10" fmla="*/ 12 w 12"/>
                  <a:gd name="T11" fmla="*/ 15 h 17"/>
                  <a:gd name="T12" fmla="*/ 6 w 12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7">
                    <a:moveTo>
                      <a:pt x="6" y="17"/>
                    </a:moveTo>
                    <a:cubicBezTo>
                      <a:pt x="3" y="17"/>
                      <a:pt x="0" y="16"/>
                      <a:pt x="0" y="1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3" y="0"/>
                      <a:pt x="6" y="0"/>
                    </a:cubicBezTo>
                    <a:cubicBezTo>
                      <a:pt x="9" y="0"/>
                      <a:pt x="12" y="1"/>
                      <a:pt x="12" y="2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9" y="17"/>
                      <a:pt x="6" y="17"/>
                    </a:cubicBezTo>
                  </a:path>
                </a:pathLst>
              </a:custGeom>
              <a:solidFill>
                <a:srgbClr val="AAAA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Freeform 64">
                <a:extLst>
                  <a:ext uri="{FF2B5EF4-FFF2-40B4-BE49-F238E27FC236}">
                    <a16:creationId xmlns:a16="http://schemas.microsoft.com/office/drawing/2014/main" id="{942F8B95-7239-4987-A80E-4DDB848AD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2661" y="5296693"/>
                <a:ext cx="14288" cy="60325"/>
              </a:xfrm>
              <a:custGeom>
                <a:avLst/>
                <a:gdLst>
                  <a:gd name="T0" fmla="*/ 2 w 4"/>
                  <a:gd name="T1" fmla="*/ 17 h 17"/>
                  <a:gd name="T2" fmla="*/ 0 w 4"/>
                  <a:gd name="T3" fmla="*/ 15 h 17"/>
                  <a:gd name="T4" fmla="*/ 0 w 4"/>
                  <a:gd name="T5" fmla="*/ 2 h 17"/>
                  <a:gd name="T6" fmla="*/ 2 w 4"/>
                  <a:gd name="T7" fmla="*/ 0 h 17"/>
                  <a:gd name="T8" fmla="*/ 4 w 4"/>
                  <a:gd name="T9" fmla="*/ 2 h 17"/>
                  <a:gd name="T10" fmla="*/ 4 w 4"/>
                  <a:gd name="T11" fmla="*/ 15 h 17"/>
                  <a:gd name="T12" fmla="*/ 2 w 4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7">
                    <a:moveTo>
                      <a:pt x="2" y="17"/>
                    </a:moveTo>
                    <a:cubicBezTo>
                      <a:pt x="1" y="17"/>
                      <a:pt x="0" y="16"/>
                      <a:pt x="0" y="1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7"/>
                      <a:pt x="2" y="17"/>
                    </a:cubicBezTo>
                  </a:path>
                </a:pathLst>
              </a:custGeom>
              <a:solidFill>
                <a:srgbClr val="BCBC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Freeform 65">
                <a:extLst>
                  <a:ext uri="{FF2B5EF4-FFF2-40B4-BE49-F238E27FC236}">
                    <a16:creationId xmlns:a16="http://schemas.microsoft.com/office/drawing/2014/main" id="{8BCBBDE8-9246-4632-9763-49AC3D88A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6461" y="5374481"/>
                <a:ext cx="57150" cy="14287"/>
              </a:xfrm>
              <a:custGeom>
                <a:avLst/>
                <a:gdLst>
                  <a:gd name="T0" fmla="*/ 15 w 16"/>
                  <a:gd name="T1" fmla="*/ 4 h 4"/>
                  <a:gd name="T2" fmla="*/ 2 w 16"/>
                  <a:gd name="T3" fmla="*/ 4 h 4"/>
                  <a:gd name="T4" fmla="*/ 0 w 16"/>
                  <a:gd name="T5" fmla="*/ 2 h 4"/>
                  <a:gd name="T6" fmla="*/ 2 w 16"/>
                  <a:gd name="T7" fmla="*/ 0 h 4"/>
                  <a:gd name="T8" fmla="*/ 15 w 16"/>
                  <a:gd name="T9" fmla="*/ 0 h 4"/>
                  <a:gd name="T10" fmla="*/ 16 w 16"/>
                  <a:gd name="T11" fmla="*/ 2 h 4"/>
                  <a:gd name="T12" fmla="*/ 15 w 1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5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6" y="1"/>
                      <a:pt x="16" y="2"/>
                    </a:cubicBezTo>
                    <a:cubicBezTo>
                      <a:pt x="16" y="3"/>
                      <a:pt x="16" y="4"/>
                      <a:pt x="15" y="4"/>
                    </a:cubicBezTo>
                  </a:path>
                </a:pathLst>
              </a:custGeom>
              <a:solidFill>
                <a:srgbClr val="AAAA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Freeform 66">
                <a:extLst>
                  <a:ext uri="{FF2B5EF4-FFF2-40B4-BE49-F238E27FC236}">
                    <a16:creationId xmlns:a16="http://schemas.microsoft.com/office/drawing/2014/main" id="{ECCA4CA4-ACE8-4C38-859F-7456E4EED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8723" y="5296693"/>
                <a:ext cx="14288" cy="60325"/>
              </a:xfrm>
              <a:custGeom>
                <a:avLst/>
                <a:gdLst>
                  <a:gd name="T0" fmla="*/ 2 w 4"/>
                  <a:gd name="T1" fmla="*/ 17 h 17"/>
                  <a:gd name="T2" fmla="*/ 0 w 4"/>
                  <a:gd name="T3" fmla="*/ 15 h 17"/>
                  <a:gd name="T4" fmla="*/ 0 w 4"/>
                  <a:gd name="T5" fmla="*/ 2 h 17"/>
                  <a:gd name="T6" fmla="*/ 2 w 4"/>
                  <a:gd name="T7" fmla="*/ 0 h 17"/>
                  <a:gd name="T8" fmla="*/ 4 w 4"/>
                  <a:gd name="T9" fmla="*/ 2 h 17"/>
                  <a:gd name="T10" fmla="*/ 4 w 4"/>
                  <a:gd name="T11" fmla="*/ 15 h 17"/>
                  <a:gd name="T12" fmla="*/ 2 w 4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7">
                    <a:moveTo>
                      <a:pt x="2" y="17"/>
                    </a:moveTo>
                    <a:cubicBezTo>
                      <a:pt x="1" y="17"/>
                      <a:pt x="0" y="16"/>
                      <a:pt x="0" y="1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7"/>
                      <a:pt x="2" y="17"/>
                    </a:cubicBezTo>
                  </a:path>
                </a:pathLst>
              </a:custGeom>
              <a:solidFill>
                <a:srgbClr val="AAAA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Freeform 67">
                <a:extLst>
                  <a:ext uri="{FF2B5EF4-FFF2-40B4-BE49-F238E27FC236}">
                    <a16:creationId xmlns:a16="http://schemas.microsoft.com/office/drawing/2014/main" id="{0E359CAC-3E4B-4094-9317-AE3D8AE70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4123" y="5374481"/>
                <a:ext cx="60325" cy="14287"/>
              </a:xfrm>
              <a:custGeom>
                <a:avLst/>
                <a:gdLst>
                  <a:gd name="T0" fmla="*/ 15 w 17"/>
                  <a:gd name="T1" fmla="*/ 4 h 4"/>
                  <a:gd name="T2" fmla="*/ 2 w 17"/>
                  <a:gd name="T3" fmla="*/ 4 h 4"/>
                  <a:gd name="T4" fmla="*/ 0 w 17"/>
                  <a:gd name="T5" fmla="*/ 2 h 4"/>
                  <a:gd name="T6" fmla="*/ 2 w 17"/>
                  <a:gd name="T7" fmla="*/ 0 h 4"/>
                  <a:gd name="T8" fmla="*/ 15 w 17"/>
                  <a:gd name="T9" fmla="*/ 0 h 4"/>
                  <a:gd name="T10" fmla="*/ 17 w 17"/>
                  <a:gd name="T11" fmla="*/ 2 h 4"/>
                  <a:gd name="T12" fmla="*/ 15 w 17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4">
                    <a:moveTo>
                      <a:pt x="15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1"/>
                      <a:pt x="17" y="2"/>
                    </a:cubicBezTo>
                    <a:cubicBezTo>
                      <a:pt x="17" y="3"/>
                      <a:pt x="16" y="4"/>
                      <a:pt x="15" y="4"/>
                    </a:cubicBezTo>
                  </a:path>
                </a:pathLst>
              </a:custGeom>
              <a:solidFill>
                <a:srgbClr val="AAAA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Freeform 68">
                <a:extLst>
                  <a:ext uri="{FF2B5EF4-FFF2-40B4-BE49-F238E27FC236}">
                    <a16:creationId xmlns:a16="http://schemas.microsoft.com/office/drawing/2014/main" id="{701BADC2-FF8E-4054-9EEF-CF9C091A9E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275536" y="5379243"/>
                <a:ext cx="34925" cy="39687"/>
              </a:xfrm>
              <a:custGeom>
                <a:avLst/>
                <a:gdLst>
                  <a:gd name="T0" fmla="*/ 5 w 10"/>
                  <a:gd name="T1" fmla="*/ 9 h 11"/>
                  <a:gd name="T2" fmla="*/ 1 w 10"/>
                  <a:gd name="T3" fmla="*/ 5 h 11"/>
                  <a:gd name="T4" fmla="*/ 5 w 10"/>
                  <a:gd name="T5" fmla="*/ 1 h 11"/>
                  <a:gd name="T6" fmla="*/ 9 w 10"/>
                  <a:gd name="T7" fmla="*/ 5 h 11"/>
                  <a:gd name="T8" fmla="*/ 5 w 10"/>
                  <a:gd name="T9" fmla="*/ 9 h 11"/>
                  <a:gd name="T10" fmla="*/ 5 w 10"/>
                  <a:gd name="T11" fmla="*/ 0 h 11"/>
                  <a:gd name="T12" fmla="*/ 0 w 10"/>
                  <a:gd name="T13" fmla="*/ 5 h 11"/>
                  <a:gd name="T14" fmla="*/ 5 w 10"/>
                  <a:gd name="T15" fmla="*/ 11 h 11"/>
                  <a:gd name="T16" fmla="*/ 10 w 10"/>
                  <a:gd name="T17" fmla="*/ 5 h 11"/>
                  <a:gd name="T18" fmla="*/ 5 w 10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5" y="9"/>
                    </a:moveTo>
                    <a:cubicBezTo>
                      <a:pt x="3" y="9"/>
                      <a:pt x="1" y="8"/>
                      <a:pt x="1" y="5"/>
                    </a:cubicBezTo>
                    <a:cubicBezTo>
                      <a:pt x="1" y="3"/>
                      <a:pt x="3" y="1"/>
                      <a:pt x="5" y="1"/>
                    </a:cubicBezTo>
                    <a:cubicBezTo>
                      <a:pt x="7" y="1"/>
                      <a:pt x="9" y="3"/>
                      <a:pt x="9" y="5"/>
                    </a:cubicBezTo>
                    <a:cubicBezTo>
                      <a:pt x="9" y="8"/>
                      <a:pt x="7" y="9"/>
                      <a:pt x="5" y="9"/>
                    </a:cubicBezTo>
                    <a:moveTo>
                      <a:pt x="5" y="0"/>
                    </a:moveTo>
                    <a:cubicBezTo>
                      <a:pt x="2" y="0"/>
                      <a:pt x="0" y="3"/>
                      <a:pt x="0" y="5"/>
                    </a:cubicBezTo>
                    <a:cubicBezTo>
                      <a:pt x="0" y="8"/>
                      <a:pt x="2" y="11"/>
                      <a:pt x="5" y="11"/>
                    </a:cubicBezTo>
                    <a:cubicBezTo>
                      <a:pt x="8" y="11"/>
                      <a:pt x="10" y="8"/>
                      <a:pt x="10" y="5"/>
                    </a:cubicBezTo>
                    <a:cubicBezTo>
                      <a:pt x="10" y="3"/>
                      <a:pt x="8" y="0"/>
                      <a:pt x="5" y="0"/>
                    </a:cubicBezTo>
                  </a:path>
                </a:pathLst>
              </a:custGeom>
              <a:solidFill>
                <a:srgbClr val="ADA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Freeform 69">
                <a:extLst>
                  <a:ext uri="{FF2B5EF4-FFF2-40B4-BE49-F238E27FC236}">
                    <a16:creationId xmlns:a16="http://schemas.microsoft.com/office/drawing/2014/main" id="{ECF3B648-2BE2-452E-ABD9-CF5E3FD95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9823" y="5393531"/>
                <a:ext cx="3175" cy="11112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0 w 1"/>
                  <a:gd name="T5" fmla="*/ 0 h 3"/>
                  <a:gd name="T6" fmla="*/ 0 w 1"/>
                  <a:gd name="T7" fmla="*/ 0 h 3"/>
                  <a:gd name="T8" fmla="*/ 1 w 1"/>
                  <a:gd name="T9" fmla="*/ 2 h 3"/>
                  <a:gd name="T10" fmla="*/ 1 w 1"/>
                  <a:gd name="T11" fmla="*/ 3 h 3"/>
                  <a:gd name="T12" fmla="*/ 1 w 1"/>
                  <a:gd name="T13" fmla="*/ 2 h 3"/>
                  <a:gd name="T14" fmla="*/ 1 w 1"/>
                  <a:gd name="T1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rgbClr val="7E7E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Oval 70">
                <a:extLst>
                  <a:ext uri="{FF2B5EF4-FFF2-40B4-BE49-F238E27FC236}">
                    <a16:creationId xmlns:a16="http://schemas.microsoft.com/office/drawing/2014/main" id="{F5CEB61E-59D2-4CF3-96BF-B56FF2595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89823" y="5399881"/>
                <a:ext cx="6350" cy="4762"/>
              </a:xfrm>
              <a:prstGeom prst="ellipse">
                <a:avLst/>
              </a:prstGeom>
              <a:solidFill>
                <a:srgbClr val="7E7E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Freeform 71">
                <a:extLst>
                  <a:ext uri="{FF2B5EF4-FFF2-40B4-BE49-F238E27FC236}">
                    <a16:creationId xmlns:a16="http://schemas.microsoft.com/office/drawing/2014/main" id="{318DC58E-F94A-4F45-83FD-E8803A3812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1886" y="5388768"/>
                <a:ext cx="22225" cy="15875"/>
              </a:xfrm>
              <a:custGeom>
                <a:avLst/>
                <a:gdLst>
                  <a:gd name="T0" fmla="*/ 5 w 6"/>
                  <a:gd name="T1" fmla="*/ 4 h 4"/>
                  <a:gd name="T2" fmla="*/ 5 w 6"/>
                  <a:gd name="T3" fmla="*/ 4 h 4"/>
                  <a:gd name="T4" fmla="*/ 5 w 6"/>
                  <a:gd name="T5" fmla="*/ 4 h 4"/>
                  <a:gd name="T6" fmla="*/ 5 w 6"/>
                  <a:gd name="T7" fmla="*/ 2 h 4"/>
                  <a:gd name="T8" fmla="*/ 3 w 6"/>
                  <a:gd name="T9" fmla="*/ 0 h 4"/>
                  <a:gd name="T10" fmla="*/ 1 w 6"/>
                  <a:gd name="T11" fmla="*/ 2 h 4"/>
                  <a:gd name="T12" fmla="*/ 1 w 6"/>
                  <a:gd name="T13" fmla="*/ 4 h 4"/>
                  <a:gd name="T14" fmla="*/ 1 w 6"/>
                  <a:gd name="T15" fmla="*/ 4 h 4"/>
                  <a:gd name="T16" fmla="*/ 1 w 6"/>
                  <a:gd name="T17" fmla="*/ 4 h 4"/>
                  <a:gd name="T18" fmla="*/ 0 w 6"/>
                  <a:gd name="T19" fmla="*/ 2 h 4"/>
                  <a:gd name="T20" fmla="*/ 3 w 6"/>
                  <a:gd name="T21" fmla="*/ 0 h 4"/>
                  <a:gd name="T22" fmla="*/ 6 w 6"/>
                  <a:gd name="T23" fmla="*/ 2 h 4"/>
                  <a:gd name="T24" fmla="*/ 5 w 6"/>
                  <a:gd name="T25" fmla="*/ 4 h 4"/>
                  <a:gd name="T26" fmla="*/ 5 w 6"/>
                  <a:gd name="T2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5" y="0"/>
                      <a:pt x="6" y="1"/>
                      <a:pt x="6" y="2"/>
                    </a:cubicBezTo>
                    <a:cubicBezTo>
                      <a:pt x="6" y="3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</a:path>
                </a:pathLst>
              </a:custGeom>
              <a:solidFill>
                <a:srgbClr val="7E7E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Freeform 72">
                <a:extLst>
                  <a:ext uri="{FF2B5EF4-FFF2-40B4-BE49-F238E27FC236}">
                    <a16:creationId xmlns:a16="http://schemas.microsoft.com/office/drawing/2014/main" id="{C20E812C-E564-464D-A94C-9CDAEEACC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998" y="5385593"/>
                <a:ext cx="0" cy="3175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0 h 1"/>
                  <a:gd name="T4" fmla="*/ 0 h 1"/>
                  <a:gd name="T5" fmla="*/ 1 h 1"/>
                  <a:gd name="T6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solidFill>
                <a:srgbClr val="7E7E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Freeform 73">
                <a:extLst>
                  <a:ext uri="{FF2B5EF4-FFF2-40B4-BE49-F238E27FC236}">
                    <a16:creationId xmlns:a16="http://schemas.microsoft.com/office/drawing/2014/main" id="{65F21392-CF2A-46FC-AB0C-6AAA471F3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1886" y="5388768"/>
                <a:ext cx="4763" cy="476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0 w 1"/>
                  <a:gd name="T9" fmla="*/ 0 h 1"/>
                  <a:gd name="T10" fmla="*/ 1 w 1"/>
                  <a:gd name="T11" fmla="*/ 1 h 1"/>
                  <a:gd name="T12" fmla="*/ 1 w 1"/>
                  <a:gd name="T13" fmla="*/ 1 h 1"/>
                  <a:gd name="T14" fmla="*/ 1 w 1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solidFill>
                <a:srgbClr val="7E7E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Freeform 74">
                <a:extLst>
                  <a:ext uri="{FF2B5EF4-FFF2-40B4-BE49-F238E27FC236}">
                    <a16:creationId xmlns:a16="http://schemas.microsoft.com/office/drawing/2014/main" id="{71B49742-B8B3-49A7-90C8-44EFFDAB4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1886" y="5404643"/>
                <a:ext cx="4763" cy="3175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  <a:gd name="T12" fmla="*/ 1 w 1"/>
                  <a:gd name="T13" fmla="*/ 0 h 1"/>
                  <a:gd name="T14" fmla="*/ 0 w 1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</a:path>
                </a:pathLst>
              </a:custGeom>
              <a:solidFill>
                <a:srgbClr val="7E7E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Freeform 75">
                <a:extLst>
                  <a:ext uri="{FF2B5EF4-FFF2-40B4-BE49-F238E27FC236}">
                    <a16:creationId xmlns:a16="http://schemas.microsoft.com/office/drawing/2014/main" id="{4AC3D164-F70B-4063-865A-159542399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00936" y="5388768"/>
                <a:ext cx="3175" cy="476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  <a:gd name="T10" fmla="*/ 1 w 1"/>
                  <a:gd name="T11" fmla="*/ 1 h 1"/>
                  <a:gd name="T12" fmla="*/ 0 w 1"/>
                  <a:gd name="T13" fmla="*/ 1 h 1"/>
                  <a:gd name="T14" fmla="*/ 0 w 1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solidFill>
                <a:srgbClr val="7E7E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Freeform 76">
                <a:extLst>
                  <a:ext uri="{FF2B5EF4-FFF2-40B4-BE49-F238E27FC236}">
                    <a16:creationId xmlns:a16="http://schemas.microsoft.com/office/drawing/2014/main" id="{C3C08A5E-7CD0-491B-84A9-DDEDF9B0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00936" y="5404643"/>
                <a:ext cx="3175" cy="317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  <a:gd name="T12" fmla="*/ 1 w 1"/>
                  <a:gd name="T13" fmla="*/ 0 h 1"/>
                  <a:gd name="T14" fmla="*/ 1 w 1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</a:path>
                </a:pathLst>
              </a:custGeom>
              <a:solidFill>
                <a:srgbClr val="7E7E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5" name="Grupa 54">
            <a:extLst>
              <a:ext uri="{FF2B5EF4-FFF2-40B4-BE49-F238E27FC236}">
                <a16:creationId xmlns:a16="http://schemas.microsoft.com/office/drawing/2014/main" id="{80E6C17B-B733-4CD8-A7AF-F45980E7BF79}"/>
              </a:ext>
            </a:extLst>
          </p:cNvPr>
          <p:cNvGrpSpPr/>
          <p:nvPr/>
        </p:nvGrpSpPr>
        <p:grpSpPr>
          <a:xfrm>
            <a:off x="10793936" y="3170332"/>
            <a:ext cx="502208" cy="492524"/>
            <a:chOff x="6827838" y="5165725"/>
            <a:chExt cx="576262" cy="565150"/>
          </a:xfrm>
        </p:grpSpPr>
        <p:sp>
          <p:nvSpPr>
            <p:cNvPr id="56" name="AutoShape 20">
              <a:extLst>
                <a:ext uri="{FF2B5EF4-FFF2-40B4-BE49-F238E27FC236}">
                  <a16:creationId xmlns:a16="http://schemas.microsoft.com/office/drawing/2014/main" id="{0BF916D0-AB7A-4D38-898A-F6EAA8C143E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827838" y="5165725"/>
              <a:ext cx="576262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Oval 22">
              <a:extLst>
                <a:ext uri="{FF2B5EF4-FFF2-40B4-BE49-F238E27FC236}">
                  <a16:creationId xmlns:a16="http://schemas.microsoft.com/office/drawing/2014/main" id="{218B2311-946D-42D8-9613-F77A5E6F6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8950" y="5173663"/>
              <a:ext cx="554037" cy="554038"/>
            </a:xfrm>
            <a:prstGeom prst="ellipse">
              <a:avLst/>
            </a:prstGeom>
            <a:noFill/>
            <a:ln w="14288" cap="flat">
              <a:solidFill>
                <a:srgbClr val="BCBCB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C89622EB-70B8-4B90-80FF-AC349981BA7C}"/>
                </a:ext>
              </a:extLst>
            </p:cNvPr>
            <p:cNvGrpSpPr/>
            <p:nvPr/>
          </p:nvGrpSpPr>
          <p:grpSpPr>
            <a:xfrm>
              <a:off x="6938963" y="5324475"/>
              <a:ext cx="357187" cy="273051"/>
              <a:chOff x="6938963" y="5324475"/>
              <a:chExt cx="357187" cy="273051"/>
            </a:xfrm>
          </p:grpSpPr>
          <p:sp>
            <p:nvSpPr>
              <p:cNvPr id="59" name="Freeform 23">
                <a:extLst>
                  <a:ext uri="{FF2B5EF4-FFF2-40B4-BE49-F238E27FC236}">
                    <a16:creationId xmlns:a16="http://schemas.microsoft.com/office/drawing/2014/main" id="{4C1C1657-6A67-4D7C-B8D1-BAF2C39FA1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5638" y="5324475"/>
                <a:ext cx="44450" cy="273050"/>
              </a:xfrm>
              <a:custGeom>
                <a:avLst/>
                <a:gdLst>
                  <a:gd name="T0" fmla="*/ 7 w 12"/>
                  <a:gd name="T1" fmla="*/ 0 h 74"/>
                  <a:gd name="T2" fmla="*/ 6 w 12"/>
                  <a:gd name="T3" fmla="*/ 0 h 74"/>
                  <a:gd name="T4" fmla="*/ 0 w 12"/>
                  <a:gd name="T5" fmla="*/ 6 h 74"/>
                  <a:gd name="T6" fmla="*/ 0 w 12"/>
                  <a:gd name="T7" fmla="*/ 42 h 74"/>
                  <a:gd name="T8" fmla="*/ 0 w 12"/>
                  <a:gd name="T9" fmla="*/ 74 h 74"/>
                  <a:gd name="T10" fmla="*/ 12 w 12"/>
                  <a:gd name="T11" fmla="*/ 74 h 74"/>
                  <a:gd name="T12" fmla="*/ 12 w 12"/>
                  <a:gd name="T13" fmla="*/ 46 h 74"/>
                  <a:gd name="T14" fmla="*/ 12 w 12"/>
                  <a:gd name="T15" fmla="*/ 6 h 74"/>
                  <a:gd name="T16" fmla="*/ 7 w 12"/>
                  <a:gd name="T1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7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3"/>
                      <a:pt x="10" y="0"/>
                      <a:pt x="7" y="0"/>
                    </a:cubicBezTo>
                  </a:path>
                </a:pathLst>
              </a:custGeom>
              <a:solidFill>
                <a:srgbClr val="BCBC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Freeform 24">
                <a:extLst>
                  <a:ext uri="{FF2B5EF4-FFF2-40B4-BE49-F238E27FC236}">
                    <a16:creationId xmlns:a16="http://schemas.microsoft.com/office/drawing/2014/main" id="{D23C51CA-C307-4E7E-B3B7-E1A48B422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1200" y="5387975"/>
                <a:ext cx="180975" cy="209550"/>
              </a:xfrm>
              <a:custGeom>
                <a:avLst/>
                <a:gdLst>
                  <a:gd name="T0" fmla="*/ 44 w 49"/>
                  <a:gd name="T1" fmla="*/ 0 h 57"/>
                  <a:gd name="T2" fmla="*/ 5 w 49"/>
                  <a:gd name="T3" fmla="*/ 0 h 57"/>
                  <a:gd name="T4" fmla="*/ 0 w 49"/>
                  <a:gd name="T5" fmla="*/ 5 h 57"/>
                  <a:gd name="T6" fmla="*/ 0 w 49"/>
                  <a:gd name="T7" fmla="*/ 30 h 57"/>
                  <a:gd name="T8" fmla="*/ 0 w 49"/>
                  <a:gd name="T9" fmla="*/ 57 h 57"/>
                  <a:gd name="T10" fmla="*/ 49 w 49"/>
                  <a:gd name="T11" fmla="*/ 57 h 57"/>
                  <a:gd name="T12" fmla="*/ 49 w 49"/>
                  <a:gd name="T13" fmla="*/ 47 h 57"/>
                  <a:gd name="T14" fmla="*/ 49 w 49"/>
                  <a:gd name="T15" fmla="*/ 5 h 57"/>
                  <a:gd name="T16" fmla="*/ 44 w 49"/>
                  <a:gd name="T1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57">
                    <a:moveTo>
                      <a:pt x="4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49" y="57"/>
                      <a:pt x="49" y="57"/>
                      <a:pt x="49" y="57"/>
                    </a:cubicBezTo>
                    <a:cubicBezTo>
                      <a:pt x="49" y="47"/>
                      <a:pt x="49" y="47"/>
                      <a:pt x="49" y="47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2"/>
                      <a:pt x="47" y="0"/>
                      <a:pt x="44" y="0"/>
                    </a:cubicBezTo>
                  </a:path>
                </a:pathLst>
              </a:custGeom>
              <a:solidFill>
                <a:srgbClr val="BCBC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Freeform 25">
                <a:extLst>
                  <a:ext uri="{FF2B5EF4-FFF2-40B4-BE49-F238E27FC236}">
                    <a16:creationId xmlns:a16="http://schemas.microsoft.com/office/drawing/2014/main" id="{4311F1B4-90CE-47EF-BEE1-B52549189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9775" y="5349875"/>
                <a:ext cx="122237" cy="33338"/>
              </a:xfrm>
              <a:custGeom>
                <a:avLst/>
                <a:gdLst>
                  <a:gd name="T0" fmla="*/ 33 w 33"/>
                  <a:gd name="T1" fmla="*/ 3 h 9"/>
                  <a:gd name="T2" fmla="*/ 30 w 33"/>
                  <a:gd name="T3" fmla="*/ 0 h 9"/>
                  <a:gd name="T4" fmla="*/ 3 w 33"/>
                  <a:gd name="T5" fmla="*/ 0 h 9"/>
                  <a:gd name="T6" fmla="*/ 0 w 33"/>
                  <a:gd name="T7" fmla="*/ 3 h 9"/>
                  <a:gd name="T8" fmla="*/ 0 w 33"/>
                  <a:gd name="T9" fmla="*/ 9 h 9"/>
                  <a:gd name="T10" fmla="*/ 33 w 33"/>
                  <a:gd name="T11" fmla="*/ 9 h 9"/>
                  <a:gd name="T12" fmla="*/ 33 w 33"/>
                  <a:gd name="T1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9">
                    <a:moveTo>
                      <a:pt x="33" y="3"/>
                    </a:moveTo>
                    <a:cubicBezTo>
                      <a:pt x="33" y="1"/>
                      <a:pt x="32" y="0"/>
                      <a:pt x="3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3" y="9"/>
                      <a:pt x="33" y="9"/>
                      <a:pt x="33" y="9"/>
                    </a:cubicBez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reeform 26">
                <a:extLst>
                  <a:ext uri="{FF2B5EF4-FFF2-40B4-BE49-F238E27FC236}">
                    <a16:creationId xmlns:a16="http://schemas.microsoft.com/office/drawing/2014/main" id="{06D2AAC0-319D-4FDC-AE46-58034574B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8963" y="5416550"/>
                <a:ext cx="61912" cy="180975"/>
              </a:xfrm>
              <a:custGeom>
                <a:avLst/>
                <a:gdLst>
                  <a:gd name="T0" fmla="*/ 0 w 17"/>
                  <a:gd name="T1" fmla="*/ 4 h 49"/>
                  <a:gd name="T2" fmla="*/ 0 w 17"/>
                  <a:gd name="T3" fmla="*/ 13 h 49"/>
                  <a:gd name="T4" fmla="*/ 0 w 17"/>
                  <a:gd name="T5" fmla="*/ 49 h 49"/>
                  <a:gd name="T6" fmla="*/ 2 w 17"/>
                  <a:gd name="T7" fmla="*/ 49 h 49"/>
                  <a:gd name="T8" fmla="*/ 2 w 17"/>
                  <a:gd name="T9" fmla="*/ 13 h 49"/>
                  <a:gd name="T10" fmla="*/ 2 w 17"/>
                  <a:gd name="T11" fmla="*/ 4 h 49"/>
                  <a:gd name="T12" fmla="*/ 4 w 17"/>
                  <a:gd name="T13" fmla="*/ 2 h 49"/>
                  <a:gd name="T14" fmla="*/ 17 w 17"/>
                  <a:gd name="T15" fmla="*/ 2 h 49"/>
                  <a:gd name="T16" fmla="*/ 17 w 17"/>
                  <a:gd name="T17" fmla="*/ 0 h 49"/>
                  <a:gd name="T18" fmla="*/ 4 w 17"/>
                  <a:gd name="T19" fmla="*/ 0 h 49"/>
                  <a:gd name="T20" fmla="*/ 0 w 17"/>
                  <a:gd name="T21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0" y="4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3" y="2"/>
                      <a:pt x="4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</a:path>
                </a:pathLst>
              </a:custGeom>
              <a:solidFill>
                <a:srgbClr val="BCBC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Freeform 27">
                <a:extLst>
                  <a:ext uri="{FF2B5EF4-FFF2-40B4-BE49-F238E27FC236}">
                    <a16:creationId xmlns:a16="http://schemas.microsoft.com/office/drawing/2014/main" id="{303CF294-74BA-4167-BDD1-C894D132A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3250" y="5441950"/>
                <a:ext cx="47625" cy="155575"/>
              </a:xfrm>
              <a:custGeom>
                <a:avLst/>
                <a:gdLst>
                  <a:gd name="T0" fmla="*/ 0 w 13"/>
                  <a:gd name="T1" fmla="*/ 4 h 42"/>
                  <a:gd name="T2" fmla="*/ 0 w 13"/>
                  <a:gd name="T3" fmla="*/ 6 h 42"/>
                  <a:gd name="T4" fmla="*/ 0 w 13"/>
                  <a:gd name="T5" fmla="*/ 42 h 42"/>
                  <a:gd name="T6" fmla="*/ 3 w 13"/>
                  <a:gd name="T7" fmla="*/ 42 h 42"/>
                  <a:gd name="T8" fmla="*/ 3 w 13"/>
                  <a:gd name="T9" fmla="*/ 7 h 42"/>
                  <a:gd name="T10" fmla="*/ 3 w 13"/>
                  <a:gd name="T11" fmla="*/ 4 h 42"/>
                  <a:gd name="T12" fmla="*/ 5 w 13"/>
                  <a:gd name="T13" fmla="*/ 2 h 42"/>
                  <a:gd name="T14" fmla="*/ 13 w 13"/>
                  <a:gd name="T15" fmla="*/ 2 h 42"/>
                  <a:gd name="T16" fmla="*/ 13 w 13"/>
                  <a:gd name="T17" fmla="*/ 0 h 42"/>
                  <a:gd name="T18" fmla="*/ 5 w 13"/>
                  <a:gd name="T19" fmla="*/ 0 h 42"/>
                  <a:gd name="T20" fmla="*/ 0 w 13"/>
                  <a:gd name="T21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42">
                    <a:moveTo>
                      <a:pt x="0" y="4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4" y="2"/>
                      <a:pt x="5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1"/>
                      <a:pt x="0" y="4"/>
                    </a:cubicBezTo>
                  </a:path>
                </a:pathLst>
              </a:custGeom>
              <a:solidFill>
                <a:srgbClr val="BCBC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Freeform 28">
                <a:extLst>
                  <a:ext uri="{FF2B5EF4-FFF2-40B4-BE49-F238E27FC236}">
                    <a16:creationId xmlns:a16="http://schemas.microsoft.com/office/drawing/2014/main" id="{7D63D01F-39CA-4EEC-8330-17403B1EF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8525" y="5441950"/>
                <a:ext cx="47625" cy="155575"/>
              </a:xfrm>
              <a:custGeom>
                <a:avLst/>
                <a:gdLst>
                  <a:gd name="T0" fmla="*/ 9 w 13"/>
                  <a:gd name="T1" fmla="*/ 0 h 42"/>
                  <a:gd name="T2" fmla="*/ 0 w 13"/>
                  <a:gd name="T3" fmla="*/ 0 h 42"/>
                  <a:gd name="T4" fmla="*/ 0 w 13"/>
                  <a:gd name="T5" fmla="*/ 2 h 42"/>
                  <a:gd name="T6" fmla="*/ 9 w 13"/>
                  <a:gd name="T7" fmla="*/ 2 h 42"/>
                  <a:gd name="T8" fmla="*/ 11 w 13"/>
                  <a:gd name="T9" fmla="*/ 4 h 42"/>
                  <a:gd name="T10" fmla="*/ 11 w 13"/>
                  <a:gd name="T11" fmla="*/ 35 h 42"/>
                  <a:gd name="T12" fmla="*/ 11 w 13"/>
                  <a:gd name="T13" fmla="*/ 42 h 42"/>
                  <a:gd name="T14" fmla="*/ 13 w 13"/>
                  <a:gd name="T15" fmla="*/ 42 h 42"/>
                  <a:gd name="T16" fmla="*/ 13 w 13"/>
                  <a:gd name="T17" fmla="*/ 35 h 42"/>
                  <a:gd name="T18" fmla="*/ 13 w 13"/>
                  <a:gd name="T19" fmla="*/ 4 h 42"/>
                  <a:gd name="T20" fmla="*/ 9 w 13"/>
                  <a:gd name="T2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42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1" y="3"/>
                      <a:pt x="11" y="4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1"/>
                      <a:pt x="11" y="0"/>
                      <a:pt x="9" y="0"/>
                    </a:cubicBezTo>
                  </a:path>
                </a:pathLst>
              </a:custGeom>
              <a:solidFill>
                <a:srgbClr val="BCBC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Freeform 29">
                <a:extLst>
                  <a:ext uri="{FF2B5EF4-FFF2-40B4-BE49-F238E27FC236}">
                    <a16:creationId xmlns:a16="http://schemas.microsoft.com/office/drawing/2014/main" id="{6716F992-3946-4A29-9035-3B691DB25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8525" y="5497513"/>
                <a:ext cx="26987" cy="100013"/>
              </a:xfrm>
              <a:custGeom>
                <a:avLst/>
                <a:gdLst>
                  <a:gd name="T0" fmla="*/ 3 w 7"/>
                  <a:gd name="T1" fmla="*/ 0 h 27"/>
                  <a:gd name="T2" fmla="*/ 0 w 7"/>
                  <a:gd name="T3" fmla="*/ 0 h 27"/>
                  <a:gd name="T4" fmla="*/ 0 w 7"/>
                  <a:gd name="T5" fmla="*/ 2 h 27"/>
                  <a:gd name="T6" fmla="*/ 3 w 7"/>
                  <a:gd name="T7" fmla="*/ 2 h 27"/>
                  <a:gd name="T8" fmla="*/ 5 w 7"/>
                  <a:gd name="T9" fmla="*/ 4 h 27"/>
                  <a:gd name="T10" fmla="*/ 5 w 7"/>
                  <a:gd name="T11" fmla="*/ 19 h 27"/>
                  <a:gd name="T12" fmla="*/ 5 w 7"/>
                  <a:gd name="T13" fmla="*/ 27 h 27"/>
                  <a:gd name="T14" fmla="*/ 7 w 7"/>
                  <a:gd name="T15" fmla="*/ 27 h 27"/>
                  <a:gd name="T16" fmla="*/ 7 w 7"/>
                  <a:gd name="T17" fmla="*/ 19 h 27"/>
                  <a:gd name="T18" fmla="*/ 7 w 7"/>
                  <a:gd name="T19" fmla="*/ 4 h 27"/>
                  <a:gd name="T20" fmla="*/ 3 w 7"/>
                  <a:gd name="T2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27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3"/>
                      <a:pt x="5" y="4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0"/>
                      <a:pt x="3" y="0"/>
                    </a:cubicBezTo>
                  </a:path>
                </a:pathLst>
              </a:custGeom>
              <a:solidFill>
                <a:srgbClr val="BCBC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Freeform 30">
                <a:extLst>
                  <a:ext uri="{FF2B5EF4-FFF2-40B4-BE49-F238E27FC236}">
                    <a16:creationId xmlns:a16="http://schemas.microsoft.com/office/drawing/2014/main" id="{C89F3E3B-2C02-4C5C-AD44-D0AA515E7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5475" y="5497513"/>
                <a:ext cx="25400" cy="100013"/>
              </a:xfrm>
              <a:custGeom>
                <a:avLst/>
                <a:gdLst>
                  <a:gd name="T0" fmla="*/ 0 w 7"/>
                  <a:gd name="T1" fmla="*/ 4 h 27"/>
                  <a:gd name="T2" fmla="*/ 0 w 7"/>
                  <a:gd name="T3" fmla="*/ 27 h 27"/>
                  <a:gd name="T4" fmla="*/ 3 w 7"/>
                  <a:gd name="T5" fmla="*/ 27 h 27"/>
                  <a:gd name="T6" fmla="*/ 3 w 7"/>
                  <a:gd name="T7" fmla="*/ 4 h 27"/>
                  <a:gd name="T8" fmla="*/ 4 w 7"/>
                  <a:gd name="T9" fmla="*/ 2 h 27"/>
                  <a:gd name="T10" fmla="*/ 7 w 7"/>
                  <a:gd name="T11" fmla="*/ 2 h 27"/>
                  <a:gd name="T12" fmla="*/ 7 w 7"/>
                  <a:gd name="T13" fmla="*/ 0 h 27"/>
                  <a:gd name="T14" fmla="*/ 4 w 7"/>
                  <a:gd name="T15" fmla="*/ 0 h 27"/>
                  <a:gd name="T16" fmla="*/ 0 w 7"/>
                  <a:gd name="T17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27">
                    <a:moveTo>
                      <a:pt x="0" y="4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</a:path>
                </a:pathLst>
              </a:custGeom>
              <a:solidFill>
                <a:srgbClr val="BCBC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67" name="Obraz 66">
            <a:extLst>
              <a:ext uri="{FF2B5EF4-FFF2-40B4-BE49-F238E27FC236}">
                <a16:creationId xmlns:a16="http://schemas.microsoft.com/office/drawing/2014/main" id="{CC63DF7F-D48D-4525-8BDF-D191AC2BC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2873" y="3942417"/>
            <a:ext cx="585566" cy="597158"/>
          </a:xfrm>
          <a:prstGeom prst="rect">
            <a:avLst/>
          </a:prstGeom>
        </p:spPr>
      </p:pic>
      <p:grpSp>
        <p:nvGrpSpPr>
          <p:cNvPr id="68" name="Grupa 67">
            <a:extLst>
              <a:ext uri="{FF2B5EF4-FFF2-40B4-BE49-F238E27FC236}">
                <a16:creationId xmlns:a16="http://schemas.microsoft.com/office/drawing/2014/main" id="{6AABC53C-1F85-4EAF-97D5-8EAD9101B0E2}"/>
              </a:ext>
            </a:extLst>
          </p:cNvPr>
          <p:cNvGrpSpPr/>
          <p:nvPr/>
        </p:nvGrpSpPr>
        <p:grpSpPr>
          <a:xfrm>
            <a:off x="10883973" y="4741078"/>
            <a:ext cx="540797" cy="531504"/>
            <a:chOff x="3690938" y="5043354"/>
            <a:chExt cx="606972" cy="603945"/>
          </a:xfrm>
        </p:grpSpPr>
        <p:sp>
          <p:nvSpPr>
            <p:cNvPr id="69" name="Oval 107">
              <a:extLst>
                <a:ext uri="{FF2B5EF4-FFF2-40B4-BE49-F238E27FC236}">
                  <a16:creationId xmlns:a16="http://schemas.microsoft.com/office/drawing/2014/main" id="{69BC2876-EC3A-4FCE-A866-71E61FCD7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0938" y="5043354"/>
              <a:ext cx="606972" cy="603945"/>
            </a:xfrm>
            <a:prstGeom prst="ellipse">
              <a:avLst/>
            </a:prstGeom>
            <a:noFill/>
            <a:ln w="19050">
              <a:solidFill>
                <a:srgbClr val="BCBCBC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Rectangle 105">
              <a:extLst>
                <a:ext uri="{FF2B5EF4-FFF2-40B4-BE49-F238E27FC236}">
                  <a16:creationId xmlns:a16="http://schemas.microsoft.com/office/drawing/2014/main" id="{9B47E183-14EB-4D5F-A5EA-5C4CBF507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2120" y="5239478"/>
              <a:ext cx="354013" cy="196850"/>
            </a:xfrm>
            <a:prstGeom prst="rect">
              <a:avLst/>
            </a:prstGeom>
            <a:solidFill>
              <a:srgbClr val="FFFFFF"/>
            </a:solidFill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106">
              <a:extLst>
                <a:ext uri="{FF2B5EF4-FFF2-40B4-BE49-F238E27FC236}">
                  <a16:creationId xmlns:a16="http://schemas.microsoft.com/office/drawing/2014/main" id="{0C35A5E4-C869-4075-AFDD-84679FD0D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0220" y="5277578"/>
              <a:ext cx="279400" cy="120650"/>
            </a:xfrm>
            <a:custGeom>
              <a:avLst/>
              <a:gdLst>
                <a:gd name="T0" fmla="*/ 136 w 148"/>
                <a:gd name="T1" fmla="*/ 64 h 64"/>
                <a:gd name="T2" fmla="*/ 12 w 148"/>
                <a:gd name="T3" fmla="*/ 64 h 64"/>
                <a:gd name="T4" fmla="*/ 12 w 148"/>
                <a:gd name="T5" fmla="*/ 64 h 64"/>
                <a:gd name="T6" fmla="*/ 0 w 148"/>
                <a:gd name="T7" fmla="*/ 52 h 64"/>
                <a:gd name="T8" fmla="*/ 0 w 148"/>
                <a:gd name="T9" fmla="*/ 52 h 64"/>
                <a:gd name="T10" fmla="*/ 0 w 148"/>
                <a:gd name="T11" fmla="*/ 12 h 64"/>
                <a:gd name="T12" fmla="*/ 0 w 148"/>
                <a:gd name="T13" fmla="*/ 12 h 64"/>
                <a:gd name="T14" fmla="*/ 12 w 148"/>
                <a:gd name="T15" fmla="*/ 0 h 64"/>
                <a:gd name="T16" fmla="*/ 12 w 148"/>
                <a:gd name="T17" fmla="*/ 0 h 64"/>
                <a:gd name="T18" fmla="*/ 136 w 148"/>
                <a:gd name="T19" fmla="*/ 0 h 64"/>
                <a:gd name="T20" fmla="*/ 148 w 148"/>
                <a:gd name="T21" fmla="*/ 12 h 64"/>
                <a:gd name="T22" fmla="*/ 148 w 148"/>
                <a:gd name="T23" fmla="*/ 52 h 64"/>
                <a:gd name="T24" fmla="*/ 148 w 148"/>
                <a:gd name="T25" fmla="*/ 52 h 64"/>
                <a:gd name="T26" fmla="*/ 136 w 148"/>
                <a:gd name="T2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" h="64">
                  <a:moveTo>
                    <a:pt x="136" y="64"/>
                  </a:moveTo>
                  <a:cubicBezTo>
                    <a:pt x="12" y="64"/>
                    <a:pt x="12" y="64"/>
                    <a:pt x="12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2" y="57"/>
                    <a:pt x="7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7" y="12"/>
                    <a:pt x="12" y="7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7"/>
                    <a:pt x="141" y="12"/>
                    <a:pt x="148" y="12"/>
                  </a:cubicBezTo>
                  <a:cubicBezTo>
                    <a:pt x="148" y="52"/>
                    <a:pt x="148" y="52"/>
                    <a:pt x="148" y="52"/>
                  </a:cubicBezTo>
                  <a:cubicBezTo>
                    <a:pt x="148" y="52"/>
                    <a:pt x="148" y="52"/>
                    <a:pt x="148" y="52"/>
                  </a:cubicBezTo>
                  <a:cubicBezTo>
                    <a:pt x="141" y="52"/>
                    <a:pt x="136" y="57"/>
                    <a:pt x="136" y="64"/>
                  </a:cubicBezTo>
                  <a:close/>
                </a:path>
              </a:pathLst>
            </a:custGeom>
            <a:solidFill>
              <a:srgbClr val="F8F8F8"/>
            </a:solidFill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Line 107">
              <a:extLst>
                <a:ext uri="{FF2B5EF4-FFF2-40B4-BE49-F238E27FC236}">
                  <a16:creationId xmlns:a16="http://schemas.microsoft.com/office/drawing/2014/main" id="{C5E9B8E6-F2EE-4FFA-BF3F-01B01B9C1B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2607" y="5337903"/>
              <a:ext cx="15875" cy="0"/>
            </a:xfrm>
            <a:prstGeom prst="line">
              <a:avLst/>
            </a:prstGeom>
            <a:noFill/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Line 108">
              <a:extLst>
                <a:ext uri="{FF2B5EF4-FFF2-40B4-BE49-F238E27FC236}">
                  <a16:creationId xmlns:a16="http://schemas.microsoft.com/office/drawing/2014/main" id="{AACFA213-E1AE-4AC2-B4C6-0DAB1DC55C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1357" y="5337903"/>
              <a:ext cx="14288" cy="0"/>
            </a:xfrm>
            <a:prstGeom prst="line">
              <a:avLst/>
            </a:prstGeom>
            <a:noFill/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Oval 109">
              <a:extLst>
                <a:ext uri="{FF2B5EF4-FFF2-40B4-BE49-F238E27FC236}">
                  <a16:creationId xmlns:a16="http://schemas.microsoft.com/office/drawing/2014/main" id="{4C53ED19-C5A5-4DD4-92F0-A74BA0D5F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995" y="5301391"/>
              <a:ext cx="68263" cy="74613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110">
              <a:extLst>
                <a:ext uri="{FF2B5EF4-FFF2-40B4-BE49-F238E27FC236}">
                  <a16:creationId xmlns:a16="http://schemas.microsoft.com/office/drawing/2014/main" id="{9AA9FEFD-B459-418E-9A0C-692D314E6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670" y="5172803"/>
              <a:ext cx="104775" cy="271463"/>
            </a:xfrm>
            <a:custGeom>
              <a:avLst/>
              <a:gdLst>
                <a:gd name="T0" fmla="*/ 28 w 56"/>
                <a:gd name="T1" fmla="*/ 0 h 144"/>
                <a:gd name="T2" fmla="*/ 56 w 56"/>
                <a:gd name="T3" fmla="*/ 12 h 144"/>
                <a:gd name="T4" fmla="*/ 56 w 56"/>
                <a:gd name="T5" fmla="*/ 132 h 144"/>
                <a:gd name="T6" fmla="*/ 28 w 56"/>
                <a:gd name="T7" fmla="*/ 144 h 144"/>
                <a:gd name="T8" fmla="*/ 0 w 56"/>
                <a:gd name="T9" fmla="*/ 132 h 144"/>
                <a:gd name="T10" fmla="*/ 0 w 56"/>
                <a:gd name="T11" fmla="*/ 12 h 144"/>
                <a:gd name="T12" fmla="*/ 28 w 56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144">
                  <a:moveTo>
                    <a:pt x="28" y="0"/>
                  </a:moveTo>
                  <a:cubicBezTo>
                    <a:pt x="43" y="0"/>
                    <a:pt x="56" y="5"/>
                    <a:pt x="56" y="1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6" y="139"/>
                    <a:pt x="43" y="144"/>
                    <a:pt x="28" y="144"/>
                  </a:cubicBezTo>
                  <a:cubicBezTo>
                    <a:pt x="13" y="144"/>
                    <a:pt x="0" y="139"/>
                    <a:pt x="0" y="13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1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111">
              <a:extLst>
                <a:ext uri="{FF2B5EF4-FFF2-40B4-BE49-F238E27FC236}">
                  <a16:creationId xmlns:a16="http://schemas.microsoft.com/office/drawing/2014/main" id="{2DF8DEF1-5625-421F-931B-FA28B07A8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670" y="5195028"/>
              <a:ext cx="104775" cy="60325"/>
            </a:xfrm>
            <a:custGeom>
              <a:avLst/>
              <a:gdLst>
                <a:gd name="T0" fmla="*/ 56 w 56"/>
                <a:gd name="T1" fmla="*/ 0 h 32"/>
                <a:gd name="T2" fmla="*/ 56 w 56"/>
                <a:gd name="T3" fmla="*/ 20 h 32"/>
                <a:gd name="T4" fmla="*/ 28 w 56"/>
                <a:gd name="T5" fmla="*/ 32 h 32"/>
                <a:gd name="T6" fmla="*/ 0 w 56"/>
                <a:gd name="T7" fmla="*/ 20 h 32"/>
                <a:gd name="T8" fmla="*/ 0 w 56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2">
                  <a:moveTo>
                    <a:pt x="56" y="0"/>
                  </a:moveTo>
                  <a:cubicBezTo>
                    <a:pt x="56" y="20"/>
                    <a:pt x="56" y="20"/>
                    <a:pt x="56" y="20"/>
                  </a:cubicBezTo>
                  <a:cubicBezTo>
                    <a:pt x="56" y="27"/>
                    <a:pt x="43" y="32"/>
                    <a:pt x="28" y="32"/>
                  </a:cubicBezTo>
                  <a:cubicBezTo>
                    <a:pt x="13" y="32"/>
                    <a:pt x="0" y="27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112">
              <a:extLst>
                <a:ext uri="{FF2B5EF4-FFF2-40B4-BE49-F238E27FC236}">
                  <a16:creationId xmlns:a16="http://schemas.microsoft.com/office/drawing/2014/main" id="{4103535C-943E-4FAA-A749-E1DBD7A2F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670" y="5233128"/>
              <a:ext cx="104775" cy="60325"/>
            </a:xfrm>
            <a:custGeom>
              <a:avLst/>
              <a:gdLst>
                <a:gd name="T0" fmla="*/ 56 w 56"/>
                <a:gd name="T1" fmla="*/ 0 h 32"/>
                <a:gd name="T2" fmla="*/ 56 w 56"/>
                <a:gd name="T3" fmla="*/ 20 h 32"/>
                <a:gd name="T4" fmla="*/ 28 w 56"/>
                <a:gd name="T5" fmla="*/ 32 h 32"/>
                <a:gd name="T6" fmla="*/ 0 w 56"/>
                <a:gd name="T7" fmla="*/ 20 h 32"/>
                <a:gd name="T8" fmla="*/ 0 w 56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2">
                  <a:moveTo>
                    <a:pt x="56" y="0"/>
                  </a:moveTo>
                  <a:cubicBezTo>
                    <a:pt x="56" y="20"/>
                    <a:pt x="56" y="20"/>
                    <a:pt x="56" y="20"/>
                  </a:cubicBezTo>
                  <a:cubicBezTo>
                    <a:pt x="56" y="27"/>
                    <a:pt x="43" y="32"/>
                    <a:pt x="28" y="32"/>
                  </a:cubicBezTo>
                  <a:cubicBezTo>
                    <a:pt x="13" y="32"/>
                    <a:pt x="0" y="27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113">
              <a:extLst>
                <a:ext uri="{FF2B5EF4-FFF2-40B4-BE49-F238E27FC236}">
                  <a16:creationId xmlns:a16="http://schemas.microsoft.com/office/drawing/2014/main" id="{ADFA17BD-E08D-45D6-91DE-0B26CAF5D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670" y="5269641"/>
              <a:ext cx="104775" cy="61913"/>
            </a:xfrm>
            <a:custGeom>
              <a:avLst/>
              <a:gdLst>
                <a:gd name="T0" fmla="*/ 56 w 56"/>
                <a:gd name="T1" fmla="*/ 0 h 32"/>
                <a:gd name="T2" fmla="*/ 56 w 56"/>
                <a:gd name="T3" fmla="*/ 20 h 32"/>
                <a:gd name="T4" fmla="*/ 28 w 56"/>
                <a:gd name="T5" fmla="*/ 32 h 32"/>
                <a:gd name="T6" fmla="*/ 0 w 56"/>
                <a:gd name="T7" fmla="*/ 20 h 32"/>
                <a:gd name="T8" fmla="*/ 0 w 56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2">
                  <a:moveTo>
                    <a:pt x="56" y="0"/>
                  </a:moveTo>
                  <a:cubicBezTo>
                    <a:pt x="56" y="20"/>
                    <a:pt x="56" y="20"/>
                    <a:pt x="56" y="20"/>
                  </a:cubicBezTo>
                  <a:cubicBezTo>
                    <a:pt x="56" y="27"/>
                    <a:pt x="43" y="32"/>
                    <a:pt x="28" y="32"/>
                  </a:cubicBezTo>
                  <a:cubicBezTo>
                    <a:pt x="13" y="32"/>
                    <a:pt x="0" y="27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114">
              <a:extLst>
                <a:ext uri="{FF2B5EF4-FFF2-40B4-BE49-F238E27FC236}">
                  <a16:creationId xmlns:a16="http://schemas.microsoft.com/office/drawing/2014/main" id="{3EAA752A-84A0-4DC6-803D-1D45ED11F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670" y="5307741"/>
              <a:ext cx="104775" cy="60325"/>
            </a:xfrm>
            <a:custGeom>
              <a:avLst/>
              <a:gdLst>
                <a:gd name="T0" fmla="*/ 56 w 56"/>
                <a:gd name="T1" fmla="*/ 0 h 32"/>
                <a:gd name="T2" fmla="*/ 56 w 56"/>
                <a:gd name="T3" fmla="*/ 20 h 32"/>
                <a:gd name="T4" fmla="*/ 28 w 56"/>
                <a:gd name="T5" fmla="*/ 32 h 32"/>
                <a:gd name="T6" fmla="*/ 0 w 56"/>
                <a:gd name="T7" fmla="*/ 20 h 32"/>
                <a:gd name="T8" fmla="*/ 0 w 56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2">
                  <a:moveTo>
                    <a:pt x="56" y="0"/>
                  </a:moveTo>
                  <a:cubicBezTo>
                    <a:pt x="56" y="20"/>
                    <a:pt x="56" y="20"/>
                    <a:pt x="56" y="20"/>
                  </a:cubicBezTo>
                  <a:cubicBezTo>
                    <a:pt x="56" y="27"/>
                    <a:pt x="43" y="32"/>
                    <a:pt x="28" y="32"/>
                  </a:cubicBezTo>
                  <a:cubicBezTo>
                    <a:pt x="13" y="32"/>
                    <a:pt x="0" y="27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115">
              <a:extLst>
                <a:ext uri="{FF2B5EF4-FFF2-40B4-BE49-F238E27FC236}">
                  <a16:creationId xmlns:a16="http://schemas.microsoft.com/office/drawing/2014/main" id="{A26BD1DE-4D5C-44AB-AE98-49FC08811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670" y="5345841"/>
              <a:ext cx="104775" cy="60325"/>
            </a:xfrm>
            <a:custGeom>
              <a:avLst/>
              <a:gdLst>
                <a:gd name="T0" fmla="*/ 56 w 56"/>
                <a:gd name="T1" fmla="*/ 0 h 32"/>
                <a:gd name="T2" fmla="*/ 56 w 56"/>
                <a:gd name="T3" fmla="*/ 20 h 32"/>
                <a:gd name="T4" fmla="*/ 28 w 56"/>
                <a:gd name="T5" fmla="*/ 32 h 32"/>
                <a:gd name="T6" fmla="*/ 0 w 56"/>
                <a:gd name="T7" fmla="*/ 20 h 32"/>
                <a:gd name="T8" fmla="*/ 0 w 56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2">
                  <a:moveTo>
                    <a:pt x="56" y="0"/>
                  </a:moveTo>
                  <a:cubicBezTo>
                    <a:pt x="56" y="20"/>
                    <a:pt x="56" y="20"/>
                    <a:pt x="56" y="20"/>
                  </a:cubicBezTo>
                  <a:cubicBezTo>
                    <a:pt x="56" y="27"/>
                    <a:pt x="43" y="32"/>
                    <a:pt x="28" y="32"/>
                  </a:cubicBezTo>
                  <a:cubicBezTo>
                    <a:pt x="13" y="32"/>
                    <a:pt x="0" y="27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116">
              <a:extLst>
                <a:ext uri="{FF2B5EF4-FFF2-40B4-BE49-F238E27FC236}">
                  <a16:creationId xmlns:a16="http://schemas.microsoft.com/office/drawing/2014/main" id="{EE914740-CA1C-4A9C-BBAB-766FDDC6F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670" y="5345841"/>
              <a:ext cx="104775" cy="98425"/>
            </a:xfrm>
            <a:custGeom>
              <a:avLst/>
              <a:gdLst>
                <a:gd name="T0" fmla="*/ 56 w 56"/>
                <a:gd name="T1" fmla="*/ 0 h 52"/>
                <a:gd name="T2" fmla="*/ 56 w 56"/>
                <a:gd name="T3" fmla="*/ 40 h 52"/>
                <a:gd name="T4" fmla="*/ 28 w 56"/>
                <a:gd name="T5" fmla="*/ 52 h 52"/>
                <a:gd name="T6" fmla="*/ 0 w 56"/>
                <a:gd name="T7" fmla="*/ 40 h 52"/>
                <a:gd name="T8" fmla="*/ 0 w 56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2">
                  <a:moveTo>
                    <a:pt x="56" y="0"/>
                  </a:moveTo>
                  <a:cubicBezTo>
                    <a:pt x="56" y="40"/>
                    <a:pt x="56" y="40"/>
                    <a:pt x="56" y="40"/>
                  </a:cubicBezTo>
                  <a:cubicBezTo>
                    <a:pt x="56" y="47"/>
                    <a:pt x="43" y="52"/>
                    <a:pt x="28" y="52"/>
                  </a:cubicBezTo>
                  <a:cubicBezTo>
                    <a:pt x="13" y="52"/>
                    <a:pt x="0" y="47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Oval 117">
              <a:extLst>
                <a:ext uri="{FF2B5EF4-FFF2-40B4-BE49-F238E27FC236}">
                  <a16:creationId xmlns:a16="http://schemas.microsoft.com/office/drawing/2014/main" id="{DDC6912E-A699-4A1D-80E0-B87DEA40F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7670" y="5172803"/>
              <a:ext cx="104775" cy="44450"/>
            </a:xfrm>
            <a:prstGeom prst="ellipse">
              <a:avLst/>
            </a:prstGeom>
            <a:noFill/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Freeform 118">
              <a:extLst>
                <a:ext uri="{FF2B5EF4-FFF2-40B4-BE49-F238E27FC236}">
                  <a16:creationId xmlns:a16="http://schemas.microsoft.com/office/drawing/2014/main" id="{A979BC4D-2CD4-4A3D-A23F-B34CEDE89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0220" y="5383941"/>
              <a:ext cx="104775" cy="120650"/>
            </a:xfrm>
            <a:custGeom>
              <a:avLst/>
              <a:gdLst>
                <a:gd name="T0" fmla="*/ 28 w 56"/>
                <a:gd name="T1" fmla="*/ 0 h 64"/>
                <a:gd name="T2" fmla="*/ 56 w 56"/>
                <a:gd name="T3" fmla="*/ 12 h 64"/>
                <a:gd name="T4" fmla="*/ 56 w 56"/>
                <a:gd name="T5" fmla="*/ 52 h 64"/>
                <a:gd name="T6" fmla="*/ 28 w 56"/>
                <a:gd name="T7" fmla="*/ 64 h 64"/>
                <a:gd name="T8" fmla="*/ 0 w 56"/>
                <a:gd name="T9" fmla="*/ 52 h 64"/>
                <a:gd name="T10" fmla="*/ 0 w 56"/>
                <a:gd name="T11" fmla="*/ 12 h 64"/>
                <a:gd name="T12" fmla="*/ 28 w 56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64">
                  <a:moveTo>
                    <a:pt x="28" y="0"/>
                  </a:moveTo>
                  <a:cubicBezTo>
                    <a:pt x="43" y="0"/>
                    <a:pt x="56" y="5"/>
                    <a:pt x="56" y="1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6" y="59"/>
                    <a:pt x="43" y="64"/>
                    <a:pt x="28" y="64"/>
                  </a:cubicBezTo>
                  <a:cubicBezTo>
                    <a:pt x="13" y="64"/>
                    <a:pt x="0" y="59"/>
                    <a:pt x="0" y="5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1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 119">
              <a:extLst>
                <a:ext uri="{FF2B5EF4-FFF2-40B4-BE49-F238E27FC236}">
                  <a16:creationId xmlns:a16="http://schemas.microsoft.com/office/drawing/2014/main" id="{A4A2DA8E-497A-4B8A-B580-D31CF5CDB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0220" y="5406166"/>
              <a:ext cx="104775" cy="60325"/>
            </a:xfrm>
            <a:custGeom>
              <a:avLst/>
              <a:gdLst>
                <a:gd name="T0" fmla="*/ 56 w 56"/>
                <a:gd name="T1" fmla="*/ 0 h 32"/>
                <a:gd name="T2" fmla="*/ 56 w 56"/>
                <a:gd name="T3" fmla="*/ 20 h 32"/>
                <a:gd name="T4" fmla="*/ 28 w 56"/>
                <a:gd name="T5" fmla="*/ 32 h 32"/>
                <a:gd name="T6" fmla="*/ 0 w 56"/>
                <a:gd name="T7" fmla="*/ 20 h 32"/>
                <a:gd name="T8" fmla="*/ 0 w 56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2">
                  <a:moveTo>
                    <a:pt x="56" y="0"/>
                  </a:moveTo>
                  <a:cubicBezTo>
                    <a:pt x="56" y="20"/>
                    <a:pt x="56" y="20"/>
                    <a:pt x="56" y="20"/>
                  </a:cubicBezTo>
                  <a:cubicBezTo>
                    <a:pt x="56" y="27"/>
                    <a:pt x="43" y="32"/>
                    <a:pt x="28" y="32"/>
                  </a:cubicBezTo>
                  <a:cubicBezTo>
                    <a:pt x="13" y="32"/>
                    <a:pt x="0" y="27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 120">
              <a:extLst>
                <a:ext uri="{FF2B5EF4-FFF2-40B4-BE49-F238E27FC236}">
                  <a16:creationId xmlns:a16="http://schemas.microsoft.com/office/drawing/2014/main" id="{70855000-D69C-4D07-B73E-85C17EFFA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0220" y="5444266"/>
              <a:ext cx="104775" cy="60325"/>
            </a:xfrm>
            <a:custGeom>
              <a:avLst/>
              <a:gdLst>
                <a:gd name="T0" fmla="*/ 56 w 56"/>
                <a:gd name="T1" fmla="*/ 0 h 32"/>
                <a:gd name="T2" fmla="*/ 56 w 56"/>
                <a:gd name="T3" fmla="*/ 20 h 32"/>
                <a:gd name="T4" fmla="*/ 28 w 56"/>
                <a:gd name="T5" fmla="*/ 32 h 32"/>
                <a:gd name="T6" fmla="*/ 0 w 56"/>
                <a:gd name="T7" fmla="*/ 20 h 32"/>
                <a:gd name="T8" fmla="*/ 0 w 56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2">
                  <a:moveTo>
                    <a:pt x="56" y="0"/>
                  </a:moveTo>
                  <a:cubicBezTo>
                    <a:pt x="56" y="20"/>
                    <a:pt x="56" y="20"/>
                    <a:pt x="56" y="20"/>
                  </a:cubicBezTo>
                  <a:cubicBezTo>
                    <a:pt x="56" y="27"/>
                    <a:pt x="43" y="32"/>
                    <a:pt x="28" y="32"/>
                  </a:cubicBezTo>
                  <a:cubicBezTo>
                    <a:pt x="13" y="32"/>
                    <a:pt x="0" y="27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Oval 121">
              <a:extLst>
                <a:ext uri="{FF2B5EF4-FFF2-40B4-BE49-F238E27FC236}">
                  <a16:creationId xmlns:a16="http://schemas.microsoft.com/office/drawing/2014/main" id="{3EFAC19F-3F42-4F5E-B842-B66187BF0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0220" y="5383941"/>
              <a:ext cx="104775" cy="44450"/>
            </a:xfrm>
            <a:prstGeom prst="ellipse">
              <a:avLst/>
            </a:prstGeom>
            <a:noFill/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7" name="Grupa 86">
            <a:extLst>
              <a:ext uri="{FF2B5EF4-FFF2-40B4-BE49-F238E27FC236}">
                <a16:creationId xmlns:a16="http://schemas.microsoft.com/office/drawing/2014/main" id="{768C69A0-EA0B-4DF1-AFE3-B70B2C2CEBF2}"/>
              </a:ext>
            </a:extLst>
          </p:cNvPr>
          <p:cNvGrpSpPr/>
          <p:nvPr/>
        </p:nvGrpSpPr>
        <p:grpSpPr>
          <a:xfrm>
            <a:off x="10857891" y="5730167"/>
            <a:ext cx="602563" cy="477291"/>
            <a:chOff x="10212312" y="4582734"/>
            <a:chExt cx="763587" cy="604838"/>
          </a:xfrm>
        </p:grpSpPr>
        <p:sp>
          <p:nvSpPr>
            <p:cNvPr id="88" name="Oval 5">
              <a:extLst>
                <a:ext uri="{FF2B5EF4-FFF2-40B4-BE49-F238E27FC236}">
                  <a16:creationId xmlns:a16="http://schemas.microsoft.com/office/drawing/2014/main" id="{5DDA40AA-3D29-4579-84D3-C91627052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2312" y="4582734"/>
              <a:ext cx="600075" cy="604838"/>
            </a:xfrm>
            <a:prstGeom prst="ellipse">
              <a:avLst/>
            </a:prstGeom>
            <a:noFill/>
            <a:ln w="19050">
              <a:solidFill>
                <a:srgbClr val="BCBCB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7">
              <a:extLst>
                <a:ext uri="{FF2B5EF4-FFF2-40B4-BE49-F238E27FC236}">
                  <a16:creationId xmlns:a16="http://schemas.microsoft.com/office/drawing/2014/main" id="{7CD9FF74-96D8-478A-85F8-63A1A1BD07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44124" y="4906584"/>
              <a:ext cx="231775" cy="280988"/>
            </a:xfrm>
            <a:custGeom>
              <a:avLst/>
              <a:gdLst>
                <a:gd name="T0" fmla="*/ 39 w 58"/>
                <a:gd name="T1" fmla="*/ 25 h 70"/>
                <a:gd name="T2" fmla="*/ 31 w 58"/>
                <a:gd name="T3" fmla="*/ 25 h 70"/>
                <a:gd name="T4" fmla="*/ 31 w 58"/>
                <a:gd name="T5" fmla="*/ 31 h 70"/>
                <a:gd name="T6" fmla="*/ 39 w 58"/>
                <a:gd name="T7" fmla="*/ 31 h 70"/>
                <a:gd name="T8" fmla="*/ 39 w 58"/>
                <a:gd name="T9" fmla="*/ 25 h 70"/>
                <a:gd name="T10" fmla="*/ 39 w 58"/>
                <a:gd name="T11" fmla="*/ 37 h 70"/>
                <a:gd name="T12" fmla="*/ 31 w 58"/>
                <a:gd name="T13" fmla="*/ 37 h 70"/>
                <a:gd name="T14" fmla="*/ 31 w 58"/>
                <a:gd name="T15" fmla="*/ 43 h 70"/>
                <a:gd name="T16" fmla="*/ 39 w 58"/>
                <a:gd name="T17" fmla="*/ 43 h 70"/>
                <a:gd name="T18" fmla="*/ 39 w 58"/>
                <a:gd name="T19" fmla="*/ 37 h 70"/>
                <a:gd name="T20" fmla="*/ 57 w 58"/>
                <a:gd name="T21" fmla="*/ 60 h 70"/>
                <a:gd name="T22" fmla="*/ 52 w 58"/>
                <a:gd name="T23" fmla="*/ 60 h 70"/>
                <a:gd name="T24" fmla="*/ 52 w 58"/>
                <a:gd name="T25" fmla="*/ 5 h 70"/>
                <a:gd name="T26" fmla="*/ 52 w 58"/>
                <a:gd name="T27" fmla="*/ 5 h 70"/>
                <a:gd name="T28" fmla="*/ 44 w 58"/>
                <a:gd name="T29" fmla="*/ 1 h 70"/>
                <a:gd name="T30" fmla="*/ 44 w 58"/>
                <a:gd name="T31" fmla="*/ 60 h 70"/>
                <a:gd name="T32" fmla="*/ 39 w 58"/>
                <a:gd name="T33" fmla="*/ 60 h 70"/>
                <a:gd name="T34" fmla="*/ 39 w 58"/>
                <a:gd name="T35" fmla="*/ 48 h 70"/>
                <a:gd name="T36" fmla="*/ 31 w 58"/>
                <a:gd name="T37" fmla="*/ 48 h 70"/>
                <a:gd name="T38" fmla="*/ 31 w 58"/>
                <a:gd name="T39" fmla="*/ 60 h 70"/>
                <a:gd name="T40" fmla="*/ 25 w 58"/>
                <a:gd name="T41" fmla="*/ 60 h 70"/>
                <a:gd name="T42" fmla="*/ 25 w 58"/>
                <a:gd name="T43" fmla="*/ 0 h 70"/>
                <a:gd name="T44" fmla="*/ 0 w 58"/>
                <a:gd name="T45" fmla="*/ 4 h 70"/>
                <a:gd name="T46" fmla="*/ 0 w 58"/>
                <a:gd name="T47" fmla="*/ 44 h 70"/>
                <a:gd name="T48" fmla="*/ 1 w 58"/>
                <a:gd name="T49" fmla="*/ 44 h 70"/>
                <a:gd name="T50" fmla="*/ 12 w 58"/>
                <a:gd name="T51" fmla="*/ 55 h 70"/>
                <a:gd name="T52" fmla="*/ 12 w 58"/>
                <a:gd name="T53" fmla="*/ 66 h 70"/>
                <a:gd name="T54" fmla="*/ 11 w 58"/>
                <a:gd name="T55" fmla="*/ 70 h 70"/>
                <a:gd name="T56" fmla="*/ 57 w 58"/>
                <a:gd name="T57" fmla="*/ 70 h 70"/>
                <a:gd name="T58" fmla="*/ 58 w 58"/>
                <a:gd name="T59" fmla="*/ 68 h 70"/>
                <a:gd name="T60" fmla="*/ 58 w 58"/>
                <a:gd name="T61" fmla="*/ 62 h 70"/>
                <a:gd name="T62" fmla="*/ 57 w 58"/>
                <a:gd name="T63" fmla="*/ 60 h 70"/>
                <a:gd name="T64" fmla="*/ 39 w 58"/>
                <a:gd name="T65" fmla="*/ 0 h 70"/>
                <a:gd name="T66" fmla="*/ 31 w 58"/>
                <a:gd name="T67" fmla="*/ 0 h 70"/>
                <a:gd name="T68" fmla="*/ 31 w 58"/>
                <a:gd name="T69" fmla="*/ 8 h 70"/>
                <a:gd name="T70" fmla="*/ 39 w 58"/>
                <a:gd name="T71" fmla="*/ 8 h 70"/>
                <a:gd name="T72" fmla="*/ 39 w 58"/>
                <a:gd name="T73" fmla="*/ 0 h 70"/>
                <a:gd name="T74" fmla="*/ 39 w 58"/>
                <a:gd name="T75" fmla="*/ 20 h 70"/>
                <a:gd name="T76" fmla="*/ 31 w 58"/>
                <a:gd name="T77" fmla="*/ 20 h 70"/>
                <a:gd name="T78" fmla="*/ 31 w 58"/>
                <a:gd name="T79" fmla="*/ 14 h 70"/>
                <a:gd name="T80" fmla="*/ 39 w 58"/>
                <a:gd name="T81" fmla="*/ 14 h 70"/>
                <a:gd name="T82" fmla="*/ 39 w 58"/>
                <a:gd name="T83" fmla="*/ 2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70">
                  <a:moveTo>
                    <a:pt x="39" y="25"/>
                  </a:moveTo>
                  <a:cubicBezTo>
                    <a:pt x="31" y="25"/>
                    <a:pt x="31" y="25"/>
                    <a:pt x="31" y="25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9" y="31"/>
                    <a:pt x="39" y="31"/>
                    <a:pt x="39" y="31"/>
                  </a:cubicBezTo>
                  <a:lnTo>
                    <a:pt x="39" y="25"/>
                  </a:lnTo>
                  <a:close/>
                  <a:moveTo>
                    <a:pt x="39" y="37"/>
                  </a:moveTo>
                  <a:cubicBezTo>
                    <a:pt x="31" y="37"/>
                    <a:pt x="31" y="37"/>
                    <a:pt x="31" y="37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9" y="43"/>
                    <a:pt x="39" y="43"/>
                    <a:pt x="39" y="43"/>
                  </a:cubicBezTo>
                  <a:lnTo>
                    <a:pt x="39" y="37"/>
                  </a:lnTo>
                  <a:close/>
                  <a:moveTo>
                    <a:pt x="57" y="60"/>
                  </a:moveTo>
                  <a:cubicBezTo>
                    <a:pt x="52" y="60"/>
                    <a:pt x="52" y="60"/>
                    <a:pt x="52" y="60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2" y="3"/>
                    <a:pt x="49" y="2"/>
                    <a:pt x="44" y="1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2" y="0"/>
                    <a:pt x="2" y="2"/>
                    <a:pt x="0" y="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7" y="44"/>
                    <a:pt x="12" y="49"/>
                    <a:pt x="12" y="55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68"/>
                    <a:pt x="11" y="69"/>
                    <a:pt x="11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8" y="70"/>
                    <a:pt x="58" y="69"/>
                    <a:pt x="58" y="68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1"/>
                    <a:pt x="58" y="60"/>
                    <a:pt x="57" y="60"/>
                  </a:cubicBezTo>
                  <a:close/>
                  <a:moveTo>
                    <a:pt x="39" y="0"/>
                  </a:moveTo>
                  <a:cubicBezTo>
                    <a:pt x="36" y="0"/>
                    <a:pt x="34" y="0"/>
                    <a:pt x="31" y="0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9" y="8"/>
                    <a:pt x="39" y="8"/>
                    <a:pt x="39" y="8"/>
                  </a:cubicBezTo>
                  <a:lnTo>
                    <a:pt x="39" y="0"/>
                  </a:lnTo>
                  <a:close/>
                  <a:moveTo>
                    <a:pt x="39" y="20"/>
                  </a:moveTo>
                  <a:cubicBezTo>
                    <a:pt x="31" y="20"/>
                    <a:pt x="31" y="20"/>
                    <a:pt x="31" y="20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9" y="14"/>
                    <a:pt x="39" y="14"/>
                    <a:pt x="39" y="14"/>
                  </a:cubicBezTo>
                  <a:lnTo>
                    <a:pt x="39" y="20"/>
                  </a:lnTo>
                  <a:close/>
                </a:path>
              </a:pathLst>
            </a:custGeom>
            <a:solidFill>
              <a:srgbClr val="F8F8F8"/>
            </a:solidFill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31DF94D6-F84C-4DED-B531-69B20525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4386" y="4806572"/>
              <a:ext cx="455612" cy="381000"/>
            </a:xfrm>
            <a:custGeom>
              <a:avLst/>
              <a:gdLst>
                <a:gd name="T0" fmla="*/ 88 w 114"/>
                <a:gd name="T1" fmla="*/ 48 h 95"/>
                <a:gd name="T2" fmla="*/ 74 w 114"/>
                <a:gd name="T3" fmla="*/ 48 h 95"/>
                <a:gd name="T4" fmla="*/ 74 w 114"/>
                <a:gd name="T5" fmla="*/ 58 h 95"/>
                <a:gd name="T6" fmla="*/ 88 w 114"/>
                <a:gd name="T7" fmla="*/ 58 h 95"/>
                <a:gd name="T8" fmla="*/ 88 w 114"/>
                <a:gd name="T9" fmla="*/ 48 h 95"/>
                <a:gd name="T10" fmla="*/ 88 w 114"/>
                <a:gd name="T11" fmla="*/ 33 h 95"/>
                <a:gd name="T12" fmla="*/ 74 w 114"/>
                <a:gd name="T13" fmla="*/ 33 h 95"/>
                <a:gd name="T14" fmla="*/ 74 w 114"/>
                <a:gd name="T15" fmla="*/ 42 h 95"/>
                <a:gd name="T16" fmla="*/ 88 w 114"/>
                <a:gd name="T17" fmla="*/ 42 h 95"/>
                <a:gd name="T18" fmla="*/ 88 w 114"/>
                <a:gd name="T19" fmla="*/ 33 h 95"/>
                <a:gd name="T20" fmla="*/ 88 w 114"/>
                <a:gd name="T21" fmla="*/ 17 h 95"/>
                <a:gd name="T22" fmla="*/ 74 w 114"/>
                <a:gd name="T23" fmla="*/ 17 h 95"/>
                <a:gd name="T24" fmla="*/ 74 w 114"/>
                <a:gd name="T25" fmla="*/ 27 h 95"/>
                <a:gd name="T26" fmla="*/ 88 w 114"/>
                <a:gd name="T27" fmla="*/ 27 h 95"/>
                <a:gd name="T28" fmla="*/ 88 w 114"/>
                <a:gd name="T29" fmla="*/ 17 h 95"/>
                <a:gd name="T30" fmla="*/ 88 w 114"/>
                <a:gd name="T31" fmla="*/ 2 h 95"/>
                <a:gd name="T32" fmla="*/ 74 w 114"/>
                <a:gd name="T33" fmla="*/ 1 h 95"/>
                <a:gd name="T34" fmla="*/ 74 w 114"/>
                <a:gd name="T35" fmla="*/ 11 h 95"/>
                <a:gd name="T36" fmla="*/ 88 w 114"/>
                <a:gd name="T37" fmla="*/ 11 h 95"/>
                <a:gd name="T38" fmla="*/ 88 w 114"/>
                <a:gd name="T39" fmla="*/ 2 h 95"/>
                <a:gd name="T40" fmla="*/ 114 w 114"/>
                <a:gd name="T41" fmla="*/ 83 h 95"/>
                <a:gd name="T42" fmla="*/ 114 w 114"/>
                <a:gd name="T43" fmla="*/ 92 h 95"/>
                <a:gd name="T44" fmla="*/ 111 w 114"/>
                <a:gd name="T45" fmla="*/ 95 h 95"/>
                <a:gd name="T46" fmla="*/ 3 w 114"/>
                <a:gd name="T47" fmla="*/ 95 h 95"/>
                <a:gd name="T48" fmla="*/ 0 w 114"/>
                <a:gd name="T49" fmla="*/ 92 h 95"/>
                <a:gd name="T50" fmla="*/ 0 w 114"/>
                <a:gd name="T51" fmla="*/ 83 h 95"/>
                <a:gd name="T52" fmla="*/ 3 w 114"/>
                <a:gd name="T53" fmla="*/ 81 h 95"/>
                <a:gd name="T54" fmla="*/ 11 w 114"/>
                <a:gd name="T55" fmla="*/ 81 h 95"/>
                <a:gd name="T56" fmla="*/ 11 w 114"/>
                <a:gd name="T57" fmla="*/ 7 h 95"/>
                <a:gd name="T58" fmla="*/ 57 w 114"/>
                <a:gd name="T59" fmla="*/ 0 h 95"/>
                <a:gd name="T60" fmla="*/ 66 w 114"/>
                <a:gd name="T61" fmla="*/ 0 h 95"/>
                <a:gd name="T62" fmla="*/ 66 w 114"/>
                <a:gd name="T63" fmla="*/ 81 h 95"/>
                <a:gd name="T64" fmla="*/ 74 w 114"/>
                <a:gd name="T65" fmla="*/ 81 h 95"/>
                <a:gd name="T66" fmla="*/ 74 w 114"/>
                <a:gd name="T67" fmla="*/ 64 h 95"/>
                <a:gd name="T68" fmla="*/ 88 w 114"/>
                <a:gd name="T69" fmla="*/ 64 h 95"/>
                <a:gd name="T70" fmla="*/ 88 w 114"/>
                <a:gd name="T71" fmla="*/ 81 h 95"/>
                <a:gd name="T72" fmla="*/ 95 w 114"/>
                <a:gd name="T73" fmla="*/ 81 h 95"/>
                <a:gd name="T74" fmla="*/ 95 w 114"/>
                <a:gd name="T75" fmla="*/ 3 h 95"/>
                <a:gd name="T76" fmla="*/ 103 w 114"/>
                <a:gd name="T77" fmla="*/ 7 h 95"/>
                <a:gd name="T78" fmla="*/ 103 w 114"/>
                <a:gd name="T79" fmla="*/ 81 h 95"/>
                <a:gd name="T80" fmla="*/ 111 w 114"/>
                <a:gd name="T81" fmla="*/ 81 h 95"/>
                <a:gd name="T82" fmla="*/ 114 w 114"/>
                <a:gd name="T83" fmla="*/ 8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4" h="95">
                  <a:moveTo>
                    <a:pt x="88" y="48"/>
                  </a:moveTo>
                  <a:cubicBezTo>
                    <a:pt x="74" y="48"/>
                    <a:pt x="74" y="48"/>
                    <a:pt x="74" y="4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8" y="58"/>
                    <a:pt x="88" y="58"/>
                    <a:pt x="88" y="58"/>
                  </a:cubicBezTo>
                  <a:lnTo>
                    <a:pt x="88" y="48"/>
                  </a:lnTo>
                  <a:close/>
                  <a:moveTo>
                    <a:pt x="88" y="33"/>
                  </a:moveTo>
                  <a:cubicBezTo>
                    <a:pt x="74" y="33"/>
                    <a:pt x="74" y="33"/>
                    <a:pt x="74" y="33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88" y="42"/>
                    <a:pt x="88" y="42"/>
                    <a:pt x="88" y="42"/>
                  </a:cubicBezTo>
                  <a:lnTo>
                    <a:pt x="88" y="33"/>
                  </a:lnTo>
                  <a:close/>
                  <a:moveTo>
                    <a:pt x="88" y="17"/>
                  </a:moveTo>
                  <a:cubicBezTo>
                    <a:pt x="74" y="17"/>
                    <a:pt x="74" y="17"/>
                    <a:pt x="74" y="17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88" y="27"/>
                    <a:pt x="88" y="27"/>
                    <a:pt x="88" y="27"/>
                  </a:cubicBezTo>
                  <a:lnTo>
                    <a:pt x="88" y="17"/>
                  </a:lnTo>
                  <a:close/>
                  <a:moveTo>
                    <a:pt x="88" y="2"/>
                  </a:moveTo>
                  <a:cubicBezTo>
                    <a:pt x="84" y="2"/>
                    <a:pt x="79" y="1"/>
                    <a:pt x="74" y="1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88" y="11"/>
                    <a:pt x="88" y="11"/>
                    <a:pt x="88" y="11"/>
                  </a:cubicBezTo>
                  <a:lnTo>
                    <a:pt x="88" y="2"/>
                  </a:lnTo>
                  <a:close/>
                  <a:moveTo>
                    <a:pt x="114" y="83"/>
                  </a:moveTo>
                  <a:cubicBezTo>
                    <a:pt x="114" y="92"/>
                    <a:pt x="114" y="92"/>
                    <a:pt x="114" y="92"/>
                  </a:cubicBezTo>
                  <a:cubicBezTo>
                    <a:pt x="114" y="93"/>
                    <a:pt x="113" y="95"/>
                    <a:pt x="111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2" y="95"/>
                    <a:pt x="0" y="93"/>
                    <a:pt x="0" y="9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2"/>
                    <a:pt x="2" y="81"/>
                    <a:pt x="3" y="81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3"/>
                    <a:pt x="32" y="0"/>
                    <a:pt x="57" y="0"/>
                  </a:cubicBezTo>
                  <a:cubicBezTo>
                    <a:pt x="60" y="0"/>
                    <a:pt x="63" y="0"/>
                    <a:pt x="66" y="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64"/>
                    <a:pt x="74" y="64"/>
                    <a:pt x="74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95" y="81"/>
                    <a:pt x="95" y="81"/>
                    <a:pt x="95" y="81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100" y="4"/>
                    <a:pt x="103" y="6"/>
                    <a:pt x="103" y="7"/>
                  </a:cubicBezTo>
                  <a:cubicBezTo>
                    <a:pt x="103" y="81"/>
                    <a:pt x="103" y="81"/>
                    <a:pt x="103" y="81"/>
                  </a:cubicBezTo>
                  <a:cubicBezTo>
                    <a:pt x="111" y="81"/>
                    <a:pt x="111" y="81"/>
                    <a:pt x="111" y="81"/>
                  </a:cubicBezTo>
                  <a:cubicBezTo>
                    <a:pt x="113" y="81"/>
                    <a:pt x="114" y="82"/>
                    <a:pt x="114" y="83"/>
                  </a:cubicBezTo>
                  <a:close/>
                </a:path>
              </a:pathLst>
            </a:custGeom>
            <a:solidFill>
              <a:srgbClr val="F8F8F8"/>
            </a:solidFill>
            <a:ln w="15875" cap="flat">
              <a:solidFill>
                <a:srgbClr val="BCBCBC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611024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238070"/>
            <a:ext cx="12192000" cy="1095405"/>
          </a:xfrm>
        </p:spPr>
        <p:txBody>
          <a:bodyPr/>
          <a:lstStyle/>
          <a:p>
            <a:r>
              <a:rPr lang="pl-PL" dirty="0"/>
              <a:t>GAZ-SYSTEM – podstawowe informacje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263352" y="1333475"/>
            <a:ext cx="10646568" cy="598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W latach 2009-2015 GAZ-SYSTEM  wybudował ponad 1200 km nowych gazociągów przesyłowych. Najważniejsze z nich powstały w północno-zachodniej i środkowej Polsce. </a:t>
            </a:r>
          </a:p>
          <a:p>
            <a:pPr marL="285750" indent="-285750" algn="just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endParaRPr lang="pl-PL" sz="1600" dirty="0">
              <a:solidFill>
                <a:schemeClr val="accent5"/>
              </a:solidFill>
              <a:latin typeface="+mn-lt"/>
            </a:endParaRPr>
          </a:p>
          <a:p>
            <a:pPr marL="285750" indent="-285750" algn="just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GAZ-SYSTEM planuje w latach 2015-2025 wybudować ponad 2000 km gazociągów  </a:t>
            </a:r>
            <a:br>
              <a:rPr lang="pl-PL" sz="1600" dirty="0">
                <a:solidFill>
                  <a:schemeClr val="accent5"/>
                </a:solidFill>
                <a:latin typeface="+mn-lt"/>
              </a:rPr>
            </a:br>
            <a:r>
              <a:rPr lang="pl-PL" sz="1600" dirty="0">
                <a:solidFill>
                  <a:schemeClr val="accent5"/>
                </a:solidFill>
                <a:latin typeface="+mn-lt"/>
              </a:rPr>
              <a:t>w zachodniej, południowej i wschodniej części Polski. </a:t>
            </a:r>
          </a:p>
          <a:p>
            <a:pPr marL="285750" indent="-285750" algn="just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endParaRPr lang="pl-PL" sz="1600" dirty="0">
              <a:solidFill>
                <a:schemeClr val="accent5"/>
              </a:solidFill>
              <a:latin typeface="+mn-lt"/>
            </a:endParaRPr>
          </a:p>
          <a:p>
            <a:pPr marL="285750" indent="-285750" algn="just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Dalsza rozbudowa krajowej sieci przesyłowej, w tym powstanie nowych gazociągów </a:t>
            </a:r>
            <a:br>
              <a:rPr lang="pl-PL" sz="1600" dirty="0">
                <a:solidFill>
                  <a:schemeClr val="accent5"/>
                </a:solidFill>
                <a:latin typeface="+mn-lt"/>
              </a:rPr>
            </a:br>
            <a:r>
              <a:rPr lang="pl-PL" sz="1600" dirty="0">
                <a:solidFill>
                  <a:schemeClr val="accent5"/>
                </a:solidFill>
                <a:latin typeface="+mn-lt"/>
              </a:rPr>
              <a:t>w ramach Korytarza Gazowego Północ-Południe, a także budowa połączeń międzysystemowych z Litwą, Słowacją i Czechami, będą stanowić istotny wkład w rozwój europejskiego systemu przesyłowego, a tym samym bezpieczeństwa energetycznego Polski i Europy.</a:t>
            </a:r>
          </a:p>
          <a:p>
            <a:pPr marL="285750" indent="-285750" algn="just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endParaRPr lang="pl-PL" sz="1600" dirty="0">
              <a:solidFill>
                <a:schemeClr val="accent5"/>
              </a:solidFill>
              <a:latin typeface="+mn-lt"/>
            </a:endParaRPr>
          </a:p>
          <a:p>
            <a:pPr marL="285750" indent="-285750" algn="just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Istotnym elementem rozbudowy sieci przesyłowej jest budowa połączenia gazowego </a:t>
            </a:r>
            <a:r>
              <a:rPr lang="pl-PL" sz="1600" dirty="0" err="1">
                <a:solidFill>
                  <a:schemeClr val="accent5"/>
                </a:solidFill>
                <a:latin typeface="+mn-lt"/>
              </a:rPr>
              <a:t>Baltic</a:t>
            </a:r>
            <a:r>
              <a:rPr lang="pl-PL" sz="16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5"/>
                </a:solidFill>
                <a:latin typeface="+mn-lt"/>
              </a:rPr>
              <a:t>Pipe</a:t>
            </a:r>
            <a:r>
              <a:rPr lang="pl-PL" sz="1600" dirty="0">
                <a:solidFill>
                  <a:schemeClr val="accent5"/>
                </a:solidFill>
                <a:latin typeface="+mn-lt"/>
              </a:rPr>
              <a:t> umożliwiającego dostawy gazu z Norwegii.</a:t>
            </a:r>
          </a:p>
          <a:p>
            <a:pPr marL="285750" indent="-285750" algn="just"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endParaRPr lang="pl-PL" dirty="0">
              <a:solidFill>
                <a:schemeClr val="accent5"/>
              </a:solidFill>
              <a:latin typeface="+mn-lt"/>
            </a:endParaRPr>
          </a:p>
          <a:p>
            <a:pPr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br>
              <a:rPr lang="pl-PL" sz="1600" dirty="0"/>
            </a:br>
            <a:endParaRPr lang="pl-PL" sz="1600" b="1" dirty="0">
              <a:gradFill>
                <a:gsLst>
                  <a:gs pos="125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5426107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238070"/>
            <a:ext cx="12192000" cy="1095405"/>
          </a:xfrm>
        </p:spPr>
        <p:txBody>
          <a:bodyPr/>
          <a:lstStyle/>
          <a:p>
            <a:r>
              <a:rPr lang="pl-PL" dirty="0"/>
              <a:t>O inwestycji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706016" y="1585418"/>
            <a:ext cx="5389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sz="1600" b="1" dirty="0">
              <a:gradFill>
                <a:gsLst>
                  <a:gs pos="125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</a:endParaRPr>
          </a:p>
          <a:p>
            <a:pPr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sz="1600" b="1" dirty="0">
              <a:gradFill>
                <a:gsLst>
                  <a:gs pos="125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4" name="Obraz 3" descr="http://www.gaz-system.pl/fileadmin/centrum_prasowe/prezentacje/Goleniow-Ploty_mapka_350.jpg">
            <a:hlinkClick r:id="rId3" tooltip="&quot;IMAGE, Goleniow-Ploty mapka d, Goleniow-Ploty_mapka_d.jpg, 284 KB&quot;"/>
            <a:extLst>
              <a:ext uri="{FF2B5EF4-FFF2-40B4-BE49-F238E27FC236}">
                <a16:creationId xmlns:a16="http://schemas.microsoft.com/office/drawing/2014/main" id="{FD1D0424-1E2E-4EF5-A9FA-ACB1D6F4217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314450"/>
            <a:ext cx="4381872" cy="49228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CFA5CC45-E9F9-473A-90EF-914D50EB7EC2}"/>
              </a:ext>
            </a:extLst>
          </p:cNvPr>
          <p:cNvSpPr/>
          <p:nvPr/>
        </p:nvSpPr>
        <p:spPr>
          <a:xfrm>
            <a:off x="119336" y="1314451"/>
            <a:ext cx="6912768" cy="5613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  <a:buNone/>
            </a:pPr>
            <a:r>
              <a:rPr lang="pl-PL" sz="1600" b="1" dirty="0">
                <a:solidFill>
                  <a:schemeClr val="accent5"/>
                </a:solidFill>
                <a:latin typeface="+mn-lt"/>
              </a:rPr>
              <a:t>Podstawowe parametry techniczne:</a:t>
            </a:r>
          </a:p>
          <a:p>
            <a:pPr marL="285750" indent="-285750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Średnica: DN700</a:t>
            </a:r>
          </a:p>
          <a:p>
            <a:pPr marL="285750" indent="-285750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Maksymalne ciśnienie robocze MOP: 8,4 </a:t>
            </a:r>
            <a:r>
              <a:rPr lang="pl-PL" sz="1600" dirty="0" err="1">
                <a:solidFill>
                  <a:schemeClr val="accent5"/>
                </a:solidFill>
                <a:latin typeface="+mn-lt"/>
              </a:rPr>
              <a:t>MPa</a:t>
            </a:r>
            <a:endParaRPr lang="pl-PL" sz="1600" dirty="0">
              <a:solidFill>
                <a:schemeClr val="accent5"/>
              </a:solidFill>
              <a:latin typeface="+mn-lt"/>
            </a:endParaRPr>
          </a:p>
          <a:p>
            <a:pPr marL="285750" indent="-285750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Długość: ok. 42 km</a:t>
            </a:r>
          </a:p>
          <a:p>
            <a:pPr marL="285750" indent="-285750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Szerokość strefy kontrolowanej – 6 m na stronę od osi gazociągu</a:t>
            </a:r>
          </a:p>
          <a:p>
            <a:pPr algn="just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r>
              <a:rPr lang="pl-PL" sz="1600" b="1" dirty="0">
                <a:solidFill>
                  <a:schemeClr val="accent5"/>
                </a:solidFill>
                <a:latin typeface="+mn-lt"/>
              </a:rPr>
              <a:t>Obiekty technologiczne:</a:t>
            </a:r>
          </a:p>
          <a:p>
            <a:pPr marL="285750" indent="-285750" algn="just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budowa zespołu zaporowo-upustowego w Wojcieszynie</a:t>
            </a:r>
          </a:p>
          <a:p>
            <a:pPr marL="285750" indent="-285750" algn="just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rozbudowa instalacji Tłoczni Gazu w Goleniowie </a:t>
            </a:r>
          </a:p>
          <a:p>
            <a:pPr marL="285750" indent="-285750" algn="just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przebudowa Węzła w Płotach.</a:t>
            </a:r>
            <a:endParaRPr lang="pl-PL" b="1" dirty="0">
              <a:solidFill>
                <a:schemeClr val="accent5"/>
              </a:solidFill>
              <a:latin typeface="+mn-lt"/>
            </a:endParaRPr>
          </a:p>
          <a:p>
            <a:pPr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r>
              <a:rPr lang="pl-PL" b="1" dirty="0">
                <a:solidFill>
                  <a:schemeClr val="accent5"/>
                </a:solidFill>
                <a:latin typeface="+mn-lt"/>
              </a:rPr>
              <a:t>Planowany termin rozpoczęcia eksploatacji: czerwiec 2020</a:t>
            </a:r>
            <a:endParaRPr lang="pl-PL" sz="1600" dirty="0">
              <a:solidFill>
                <a:schemeClr val="accent5"/>
              </a:solidFill>
              <a:latin typeface="+mn-lt"/>
            </a:endParaRPr>
          </a:p>
          <a:p>
            <a:pPr algn="just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Na obszarze realizacji inwestycji równolegle trwają prace projektowe dla części lądowej Projektu </a:t>
            </a:r>
            <a:r>
              <a:rPr lang="pl-PL" sz="1600" dirty="0" err="1">
                <a:solidFill>
                  <a:schemeClr val="accent5"/>
                </a:solidFill>
                <a:latin typeface="+mn-lt"/>
              </a:rPr>
              <a:t>Baltic</a:t>
            </a:r>
            <a:r>
              <a:rPr lang="pl-PL" sz="16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accent5"/>
                </a:solidFill>
                <a:latin typeface="+mn-lt"/>
              </a:rPr>
              <a:t>Pipe</a:t>
            </a:r>
            <a:r>
              <a:rPr lang="pl-PL" sz="1600" dirty="0">
                <a:solidFill>
                  <a:schemeClr val="accent5"/>
                </a:solidFill>
                <a:latin typeface="+mn-lt"/>
              </a:rPr>
              <a:t> w zakresie rozbudowy Tłoczni Gazu w Goleniowie oraz budowy gazociągu </a:t>
            </a:r>
            <a:br>
              <a:rPr lang="pl-PL" sz="1600" dirty="0">
                <a:solidFill>
                  <a:schemeClr val="accent5"/>
                </a:solidFill>
                <a:latin typeface="+mn-lt"/>
              </a:rPr>
            </a:br>
            <a:r>
              <a:rPr lang="pl-PL" sz="1600" dirty="0">
                <a:solidFill>
                  <a:schemeClr val="accent5"/>
                </a:solidFill>
                <a:latin typeface="+mn-lt"/>
              </a:rPr>
              <a:t>DN1000 Goleniów-Płoty. </a:t>
            </a:r>
          </a:p>
        </p:txBody>
      </p:sp>
    </p:spTree>
    <p:extLst>
      <p:ext uri="{BB962C8B-B14F-4D97-AF65-F5344CB8AC3E}">
        <p14:creationId xmlns:p14="http://schemas.microsoft.com/office/powerpoint/2010/main" val="378712037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238070"/>
            <a:ext cx="12192000" cy="1095405"/>
          </a:xfrm>
        </p:spPr>
        <p:txBody>
          <a:bodyPr/>
          <a:lstStyle/>
          <a:p>
            <a:r>
              <a:rPr lang="pl-PL" dirty="0"/>
              <a:t>O inwestycji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706016" y="1585418"/>
            <a:ext cx="5389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sz="1600" b="1" dirty="0">
              <a:gradFill>
                <a:gsLst>
                  <a:gs pos="125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</a:endParaRPr>
          </a:p>
          <a:p>
            <a:pPr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sz="1600" b="1" dirty="0">
              <a:gradFill>
                <a:gsLst>
                  <a:gs pos="125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4" name="Obraz 3" descr="http://www.gaz-system.pl/fileadmin/centrum_prasowe/prezentacje/Goleniow-Ploty_mapka_350.jpg">
            <a:hlinkClick r:id="rId3" tooltip="&quot;IMAGE, Goleniow-Ploty mapka d, Goleniow-Ploty_mapka_d.jpg, 284 KB&quot;"/>
            <a:extLst>
              <a:ext uri="{FF2B5EF4-FFF2-40B4-BE49-F238E27FC236}">
                <a16:creationId xmlns:a16="http://schemas.microsoft.com/office/drawing/2014/main" id="{FD1D0424-1E2E-4EF5-A9FA-ACB1D6F4217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40" y="1314450"/>
            <a:ext cx="4349352" cy="49948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CFA5CC45-E9F9-473A-90EF-914D50EB7EC2}"/>
              </a:ext>
            </a:extLst>
          </p:cNvPr>
          <p:cNvSpPr/>
          <p:nvPr/>
        </p:nvSpPr>
        <p:spPr>
          <a:xfrm>
            <a:off x="119336" y="1314451"/>
            <a:ext cx="6912768" cy="5363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685845" fontAlgn="auto">
              <a:spcBef>
                <a:spcPct val="20000"/>
              </a:spcBef>
              <a:spcAft>
                <a:spcPts val="0"/>
              </a:spcAft>
              <a:buSzPct val="90000"/>
              <a:buNone/>
            </a:pPr>
            <a:r>
              <a:rPr lang="pl-PL" sz="1600" b="1" dirty="0">
                <a:solidFill>
                  <a:schemeClr val="accent5"/>
                </a:solidFill>
                <a:latin typeface="+mn-lt"/>
              </a:rPr>
              <a:t>Lokalizacja inwestycji:</a:t>
            </a:r>
          </a:p>
          <a:p>
            <a:pPr marL="285750" indent="-285750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Województwo: zachodniopomorskie</a:t>
            </a:r>
          </a:p>
          <a:p>
            <a:pPr marL="285750" indent="-285750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Powiaty: goleniowski, gryficki</a:t>
            </a:r>
          </a:p>
          <a:p>
            <a:pPr marL="285750" indent="-285750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accent5"/>
                </a:solidFill>
                <a:latin typeface="+mn-lt"/>
              </a:rPr>
              <a:t>Gminy: Goleniów, Osina, Nowogard, Płoty</a:t>
            </a:r>
          </a:p>
          <a:p>
            <a:pPr lvl="0"/>
            <a:endParaRPr lang="pl-PL" sz="1600" b="1" dirty="0">
              <a:solidFill>
                <a:schemeClr val="accent5"/>
              </a:solidFill>
              <a:latin typeface="+mn-lt"/>
            </a:endParaRPr>
          </a:p>
          <a:p>
            <a:pPr lvl="0"/>
            <a:r>
              <a:rPr lang="pl-PL" sz="1600" b="1" dirty="0">
                <a:solidFill>
                  <a:schemeClr val="accent5"/>
                </a:solidFill>
                <a:latin typeface="+mn-lt"/>
              </a:rPr>
              <a:t>Przebieg w poszczególnych gminach: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accent5"/>
                </a:solidFill>
                <a:latin typeface="+mn-lt"/>
              </a:rPr>
              <a:t>Gmina Goleniów </a:t>
            </a:r>
            <a:r>
              <a:rPr lang="pl-PL" sz="1600" dirty="0">
                <a:solidFill>
                  <a:schemeClr val="accent5"/>
                </a:solidFill>
                <a:latin typeface="+mn-lt"/>
              </a:rPr>
              <a:t>– długość 4,927 km, obręby: Budno, Imno, Mosty oraz Burowo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accent5"/>
                </a:solidFill>
                <a:latin typeface="+mn-lt"/>
              </a:rPr>
              <a:t>Gmina Osina </a:t>
            </a:r>
            <a:r>
              <a:rPr lang="pl-PL" sz="1600" dirty="0">
                <a:solidFill>
                  <a:schemeClr val="accent5"/>
                </a:solidFill>
                <a:latin typeface="+mn-lt"/>
              </a:rPr>
              <a:t>– długość 8,338 km, obręby: Przypólsko, Osina, Węgorzyce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accent5"/>
                </a:solidFill>
                <a:latin typeface="+mn-lt"/>
              </a:rPr>
              <a:t>Gmina Nowogard </a:t>
            </a:r>
            <a:r>
              <a:rPr lang="pl-PL" sz="1600" dirty="0">
                <a:solidFill>
                  <a:schemeClr val="accent5"/>
                </a:solidFill>
                <a:latin typeface="+mn-lt"/>
              </a:rPr>
              <a:t>– długość 20,672 km, obręby: Nowe </a:t>
            </a:r>
            <a:r>
              <a:rPr lang="pl-PL" sz="1600" dirty="0" err="1">
                <a:solidFill>
                  <a:schemeClr val="accent5"/>
                </a:solidFill>
                <a:latin typeface="+mn-lt"/>
              </a:rPr>
              <a:t>Wyszomierki</a:t>
            </a:r>
            <a:r>
              <a:rPr lang="pl-PL" sz="1600" dirty="0">
                <a:solidFill>
                  <a:schemeClr val="accent5"/>
                </a:solidFill>
                <a:latin typeface="+mn-lt"/>
              </a:rPr>
              <a:t>, Krasnołęka, Długołęka, Kulice, Nowogard Wojcieszyn, Maszkowo, Żabowo, Brzozowo, Boguszyce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accent5"/>
                </a:solidFill>
                <a:latin typeface="+mn-lt"/>
              </a:rPr>
              <a:t>Gmina Płoty</a:t>
            </a:r>
            <a:r>
              <a:rPr lang="pl-PL" sz="1600" dirty="0">
                <a:solidFill>
                  <a:schemeClr val="accent5"/>
                </a:solidFill>
                <a:latin typeface="+mn-lt"/>
              </a:rPr>
              <a:t>- długość 7,926 km, obręby: Potuliniec, Lisowo, Sowno, Mechowo</a:t>
            </a:r>
          </a:p>
        </p:txBody>
      </p:sp>
    </p:spTree>
    <p:extLst>
      <p:ext uri="{BB962C8B-B14F-4D97-AF65-F5344CB8AC3E}">
        <p14:creationId xmlns:p14="http://schemas.microsoft.com/office/powerpoint/2010/main" val="338318508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 inwestycji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767408" y="1700808"/>
            <a:ext cx="10297144" cy="85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sz="1600" b="1" dirty="0">
              <a:gradFill>
                <a:gsLst>
                  <a:gs pos="125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</a:endParaRPr>
          </a:p>
          <a:p>
            <a:pPr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sz="1600" b="1" dirty="0">
              <a:gradFill>
                <a:gsLst>
                  <a:gs pos="125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</a:endParaRPr>
          </a:p>
          <a:p>
            <a:pPr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sz="16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87060ED-95C4-43FD-8CC1-CD79C325C41A}"/>
              </a:ext>
            </a:extLst>
          </p:cNvPr>
          <p:cNvSpPr/>
          <p:nvPr/>
        </p:nvSpPr>
        <p:spPr>
          <a:xfrm>
            <a:off x="621261" y="1484784"/>
            <a:ext cx="10765196" cy="4649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indent="-1270" algn="just">
              <a:lnSpc>
                <a:spcPct val="105000"/>
              </a:lnSpc>
              <a:spcAft>
                <a:spcPts val="975"/>
              </a:spcAft>
            </a:pPr>
            <a:endParaRPr lang="pl-PL" sz="1600" dirty="0">
              <a:latin typeface="+mj-lt"/>
              <a:ea typeface="Calibri" panose="020F0502020204030204" pitchFamily="34" charset="0"/>
              <a:cs typeface="CenturyGothic"/>
            </a:endParaRPr>
          </a:p>
          <a:p>
            <a:pPr marR="12700" indent="-1270" algn="just">
              <a:lnSpc>
                <a:spcPct val="105000"/>
              </a:lnSpc>
              <a:spcAft>
                <a:spcPts val="975"/>
              </a:spcAft>
            </a:pPr>
            <a:endParaRPr lang="pl-PL" sz="1600" dirty="0">
              <a:latin typeface="+mj-lt"/>
              <a:ea typeface="Calibri" panose="020F0502020204030204" pitchFamily="34" charset="0"/>
              <a:cs typeface="CenturyGothic"/>
            </a:endParaRPr>
          </a:p>
          <a:p>
            <a:pPr marL="284480" marR="12700" indent="-285750" algn="just">
              <a:lnSpc>
                <a:spcPct val="150000"/>
              </a:lnSpc>
              <a:spcAft>
                <a:spcPts val="975"/>
              </a:spcAft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accent5"/>
                </a:solidFill>
                <a:latin typeface="+mn-lt"/>
              </a:rPr>
              <a:t>Wykonawcą projektu budowlanego i wykonawczego jest konsorcjum firm: Biuro Projektów „NAFTA-GAZ” Sp. z o.o. oraz Górnicze Biuro Projektów „PANGAZ” Sp. z o.o. </a:t>
            </a:r>
          </a:p>
          <a:p>
            <a:pPr marL="284480" marR="12700" indent="-285750" algn="just">
              <a:lnSpc>
                <a:spcPct val="150000"/>
              </a:lnSpc>
              <a:spcAft>
                <a:spcPts val="975"/>
              </a:spcAft>
              <a:buFont typeface="Wingdings" panose="05000000000000000000" pitchFamily="2" charset="2"/>
              <a:buChar char="§"/>
            </a:pPr>
            <a:endParaRPr lang="pl-PL" dirty="0">
              <a:solidFill>
                <a:schemeClr val="accent5"/>
              </a:solidFill>
              <a:latin typeface="+mn-lt"/>
            </a:endParaRPr>
          </a:p>
          <a:p>
            <a:pPr marL="285750" marR="12700" indent="-285750" algn="just">
              <a:lnSpc>
                <a:spcPct val="150000"/>
              </a:lnSpc>
              <a:spcAft>
                <a:spcPts val="975"/>
              </a:spcAft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accent5"/>
                </a:solidFill>
                <a:latin typeface="+mn-lt"/>
              </a:rPr>
              <a:t>10 listopada 2017 r. zakończono fazę projektowania i  uzyskano pozwolenie na budowę.</a:t>
            </a:r>
          </a:p>
          <a:p>
            <a:pPr marR="12700" algn="just">
              <a:lnSpc>
                <a:spcPct val="150000"/>
              </a:lnSpc>
              <a:spcAft>
                <a:spcPts val="975"/>
              </a:spcAft>
            </a:pPr>
            <a:endParaRPr lang="pl-PL" dirty="0">
              <a:solidFill>
                <a:schemeClr val="accent5"/>
              </a:solidFill>
              <a:latin typeface="+mn-lt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accent5"/>
                </a:solidFill>
                <a:latin typeface="+mn-lt"/>
              </a:rPr>
              <a:t>Wykonawcą Robót Budowlanych jest </a:t>
            </a:r>
            <a:r>
              <a:rPr lang="pl-PL" b="1" dirty="0">
                <a:solidFill>
                  <a:schemeClr val="accent5"/>
                </a:solidFill>
                <a:latin typeface="+mn-lt"/>
              </a:rPr>
              <a:t>Rafako S.A. Racibórz</a:t>
            </a:r>
            <a:r>
              <a:rPr lang="pl-PL" dirty="0">
                <a:solidFill>
                  <a:schemeClr val="accent5"/>
                </a:solidFill>
                <a:latin typeface="+mn-lt"/>
              </a:rPr>
              <a:t>, natomiast Wykonawcą Nadzoru Inwestorskiego - </a:t>
            </a:r>
            <a:r>
              <a:rPr lang="pl-PL" b="1" dirty="0">
                <a:solidFill>
                  <a:schemeClr val="accent5"/>
                </a:solidFill>
                <a:latin typeface="+mn-lt"/>
              </a:rPr>
              <a:t>Przedsiębiorstwa Usług Inwestycyjnych EKO-INWEST S.A. Szczecin.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b="1" dirty="0">
                <a:solidFill>
                  <a:schemeClr val="accent5"/>
                </a:solidFill>
                <a:latin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9270795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 inwestycji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695400" y="1484784"/>
            <a:ext cx="10369152" cy="532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sz="1600" b="1" dirty="0">
              <a:gradFill>
                <a:gsLst>
                  <a:gs pos="125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</a:endParaRPr>
          </a:p>
          <a:p>
            <a:pPr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r>
              <a:rPr lang="pl-PL" b="1" dirty="0">
                <a:solidFill>
                  <a:schemeClr val="accent5"/>
                </a:solidFill>
                <a:latin typeface="+mn-lt"/>
              </a:rPr>
              <a:t>Realizacja gazociągu Goleniów – Płoty ma na celu:</a:t>
            </a:r>
          </a:p>
          <a:p>
            <a:pPr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b="1" dirty="0">
              <a:solidFill>
                <a:schemeClr val="accent5"/>
              </a:solidFill>
              <a:latin typeface="+mn-lt"/>
            </a:endParaRPr>
          </a:p>
          <a:p>
            <a:pPr marL="285750" indent="-285750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accent5"/>
                </a:solidFill>
                <a:latin typeface="+mn-lt"/>
              </a:rPr>
              <a:t>wzrost bezpieczeństwa energetycznego Polski</a:t>
            </a:r>
          </a:p>
          <a:p>
            <a:pPr marL="285750" indent="-285750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endParaRPr lang="pl-PL" dirty="0">
              <a:solidFill>
                <a:schemeClr val="accent5"/>
              </a:solidFill>
              <a:latin typeface="+mn-lt"/>
            </a:endParaRPr>
          </a:p>
          <a:p>
            <a:pPr marL="285750" indent="-285750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accent5"/>
                </a:solidFill>
                <a:latin typeface="+mn-lt"/>
              </a:rPr>
              <a:t>dywersyfikację kierunków dostaw w regionie Morza Bałtyckiego w tym odbiór gazu z </a:t>
            </a:r>
            <a:r>
              <a:rPr lang="pl-PL" dirty="0" err="1">
                <a:solidFill>
                  <a:schemeClr val="accent5"/>
                </a:solidFill>
                <a:latin typeface="+mn-lt"/>
              </a:rPr>
              <a:t>Baltic</a:t>
            </a:r>
            <a:r>
              <a:rPr lang="pl-PL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pl-PL" dirty="0" err="1">
                <a:solidFill>
                  <a:schemeClr val="accent5"/>
                </a:solidFill>
                <a:latin typeface="+mn-lt"/>
              </a:rPr>
              <a:t>Pipe</a:t>
            </a:r>
            <a:r>
              <a:rPr lang="pl-PL" dirty="0">
                <a:solidFill>
                  <a:schemeClr val="accent5"/>
                </a:solidFill>
                <a:latin typeface="+mn-lt"/>
              </a:rPr>
              <a:t> oraz dwukierunkowe przesyłanie gazu pomiędzy Szczecinem a Gdańskiem </a:t>
            </a:r>
          </a:p>
          <a:p>
            <a:pPr marL="285750" indent="-285750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endParaRPr lang="pl-PL" dirty="0">
              <a:solidFill>
                <a:schemeClr val="accent5"/>
              </a:solidFill>
              <a:latin typeface="+mn-lt"/>
            </a:endParaRPr>
          </a:p>
          <a:p>
            <a:pPr marL="285750" indent="-285750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accent5"/>
                </a:solidFill>
                <a:latin typeface="+mn-lt"/>
              </a:rPr>
              <a:t>zapewnienie bezpieczeństwa funkcjonowania systemu przesyłowego oraz ciągłości świadczenia usług przesyłowych</a:t>
            </a:r>
          </a:p>
          <a:p>
            <a:pPr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dirty="0">
              <a:solidFill>
                <a:schemeClr val="accent5"/>
              </a:solidFill>
              <a:latin typeface="+mn-lt"/>
            </a:endParaRPr>
          </a:p>
          <a:p>
            <a:pPr marL="285750" indent="-285750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accent5"/>
                </a:solidFill>
                <a:latin typeface="+mn-lt"/>
              </a:rPr>
              <a:t>podniesienie atrakcyjności inwestycyjnej gminy i regionu</a:t>
            </a:r>
          </a:p>
          <a:p>
            <a:pPr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sz="16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15964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 inwestycji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767408" y="1700808"/>
            <a:ext cx="10297144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sz="1600" b="1" dirty="0">
              <a:gradFill>
                <a:gsLst>
                  <a:gs pos="125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</a:endParaRPr>
          </a:p>
          <a:p>
            <a:pPr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sz="2400" dirty="0">
              <a:solidFill>
                <a:schemeClr val="accent5"/>
              </a:solidFill>
              <a:latin typeface="+mn-lt"/>
            </a:endParaRPr>
          </a:p>
          <a:p>
            <a:pPr algn="just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r>
              <a:rPr lang="pl-PL" sz="2400" dirty="0">
                <a:solidFill>
                  <a:schemeClr val="accent5"/>
                </a:solidFill>
                <a:latin typeface="+mn-lt"/>
              </a:rPr>
              <a:t>Wymierną korzyścią dla społeczności lokalnej będzie corocznie odprowadzany przez spółkę GAZ-SYSTEM podatek od nieruchomości stanowiący do 2% wartości infrastruktury gazowej zlokalizowanej na terenie gminy.</a:t>
            </a:r>
          </a:p>
          <a:p>
            <a:pPr marL="285750" indent="-285750" defTabSz="685845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accent5"/>
              </a:solidFill>
              <a:latin typeface="+mn-lt"/>
            </a:endParaRPr>
          </a:p>
          <a:p>
            <a:pPr defTabSz="68584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</a:pPr>
            <a:endParaRPr lang="pl-PL" sz="16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66300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LIGHT COLOR TEMPLATE">
  <a:themeElements>
    <a:clrScheme name="Odcienie szarośc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SVID_TT_BRAND_16-9_LIGHT_Oct_2014.potx" id="{01585BF9-DAFB-4D05-AB61-D5E973BF12D0}" vid="{F7B22F6B-F826-443B-8C90-7F7D36D644D5}"/>
    </a:ext>
  </a:extLst>
</a:theme>
</file>

<file path=ppt/theme/theme2.xml><?xml version="1.0" encoding="utf-8"?>
<a:theme xmlns:a="http://schemas.openxmlformats.org/drawingml/2006/main" name="1_LIGHT COLOR TEMPLATE">
  <a:themeElements>
    <a:clrScheme name="gaz-syste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0000"/>
      </a:hlink>
      <a:folHlink>
        <a:srgbClr val="0563C1"/>
      </a:folHlink>
    </a:clrScheme>
    <a:fontScheme name="gaz-system">
      <a:majorFont>
        <a:latin typeface="Yu Gothic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SVID_TT_BRAND_16-9_LIGHT_Oct_2014.potx" id="{01585BF9-DAFB-4D05-AB61-D5E973BF12D0}" vid="{F7B22F6B-F826-443B-8C90-7F7D36D644D5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884</Words>
  <Application>Microsoft Office PowerPoint</Application>
  <PresentationFormat>Panoramiczny</PresentationFormat>
  <Paragraphs>142</Paragraphs>
  <Slides>16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16</vt:i4>
      </vt:variant>
    </vt:vector>
  </HeadingPairs>
  <TitlesOfParts>
    <vt:vector size="28" baseType="lpstr">
      <vt:lpstr>Yu Gothic UI Light</vt:lpstr>
      <vt:lpstr>Arial</vt:lpstr>
      <vt:lpstr>Calibri</vt:lpstr>
      <vt:lpstr>Century Gothic</vt:lpstr>
      <vt:lpstr>CenturyGothic</vt:lpstr>
      <vt:lpstr>Segoe UI</vt:lpstr>
      <vt:lpstr>Segoe UI Black</vt:lpstr>
      <vt:lpstr>Segoe UI Light</vt:lpstr>
      <vt:lpstr>Segoe UI Semibold</vt:lpstr>
      <vt:lpstr>Wingdings</vt:lpstr>
      <vt:lpstr>LIGHT COLOR TEMPLATE</vt:lpstr>
      <vt:lpstr>1_LIGHT COLOR TEMPLATE</vt:lpstr>
      <vt:lpstr>budowa gazociągu  DN700 MOP 8,4 MPa Goleniów-Płoty etap V Szczecin-Gdańsk wraz z obiektami towarzyszącymi  i infrastrukturą niezbędną  do jego obsługi </vt:lpstr>
      <vt:lpstr>GAZ-SYSTEM – podstawowe informacje</vt:lpstr>
      <vt:lpstr>GAZ-SYSTEM – podstawowe informacje</vt:lpstr>
      <vt:lpstr>GAZ-SYSTEM – podstawowe informacje</vt:lpstr>
      <vt:lpstr>O inwestycji</vt:lpstr>
      <vt:lpstr>O inwestycji</vt:lpstr>
      <vt:lpstr>O inwestycji</vt:lpstr>
      <vt:lpstr>O inwestycji</vt:lpstr>
      <vt:lpstr>O inwestycji</vt:lpstr>
      <vt:lpstr>Uwarunkowania prawne</vt:lpstr>
      <vt:lpstr>Komunikacja na etapie realizacji inwestycji</vt:lpstr>
      <vt:lpstr>Realizowane zadania komunikacyjne </vt:lpstr>
      <vt:lpstr>INFORMACJE DLA Właścicieli nieruchomości, na których będzie budowany gazociąg</vt:lpstr>
      <vt:lpstr>INFORMACJE DLA Właścicieli nieruchomości, na których będzie budowany gazociąg</vt:lpstr>
      <vt:lpstr>KoNTAKTY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2016-12-13T21:55:39Z</dcterms:created>
  <dcterms:modified xsi:type="dcterms:W3CDTF">2018-08-27T11:57:59Z</dcterms:modified>
</cp:coreProperties>
</file>